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dp" ContentType="image/vnd.ms-photo"/>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27" r:id="rId3"/>
    <p:sldId id="415" r:id="rId4"/>
    <p:sldId id="348" r:id="rId5"/>
    <p:sldId id="436" r:id="rId6"/>
    <p:sldId id="349" r:id="rId7"/>
    <p:sldId id="438" r:id="rId8"/>
    <p:sldId id="439" r:id="rId9"/>
    <p:sldId id="440" r:id="rId10"/>
    <p:sldId id="441" r:id="rId11"/>
    <p:sldId id="442" r:id="rId12"/>
    <p:sldId id="451" r:id="rId13"/>
    <p:sldId id="443" r:id="rId14"/>
    <p:sldId id="445" r:id="rId15"/>
    <p:sldId id="449" r:id="rId16"/>
    <p:sldId id="446" r:id="rId17"/>
    <p:sldId id="447" r:id="rId18"/>
    <p:sldId id="448" r:id="rId19"/>
    <p:sldId id="450" r:id="rId20"/>
    <p:sldId id="385" r:id="rId21"/>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32" userDrawn="1">
          <p15:clr>
            <a:srgbClr val="A4A3A4"/>
          </p15:clr>
        </p15:guide>
        <p15:guide id="4" pos="302" userDrawn="1">
          <p15:clr>
            <a:srgbClr val="A4A3A4"/>
          </p15:clr>
        </p15:guide>
        <p15:guide id="5" pos="73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D8422A"/>
    <a:srgbClr val="2B76C8"/>
    <a:srgbClr val="A90FAD"/>
    <a:srgbClr val="70AD47"/>
    <a:srgbClr val="DF452B"/>
    <a:srgbClr val="F5D1CC"/>
    <a:srgbClr val="000000"/>
    <a:srgbClr val="ED7D31"/>
    <a:srgbClr val="EEC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85" autoAdjust="0"/>
    <p:restoredTop sz="94660"/>
  </p:normalViewPr>
  <p:slideViewPr>
    <p:cSldViewPr snapToGrid="0" showGuides="1">
      <p:cViewPr varScale="1">
        <p:scale>
          <a:sx n="124" d="100"/>
          <a:sy n="124" d="100"/>
        </p:scale>
        <p:origin x="418" y="96"/>
      </p:cViewPr>
      <p:guideLst>
        <p:guide orient="horz" pos="2160"/>
        <p:guide pos="3840"/>
        <p:guide orient="horz" pos="232"/>
        <p:guide pos="302"/>
        <p:guide pos="73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descr="0326_文广会展物料(转曲)-14.jpg"/>
          <p:cNvPicPr>
            <a:picLocks noChangeAspect="1"/>
          </p:cNvPicPr>
          <p:nvPr userDrawn="1"/>
        </p:nvPicPr>
        <p:blipFill>
          <a:blip r:embed="rId2" cstate="print"/>
          <a:stretch>
            <a:fillRect/>
          </a:stretch>
        </p:blipFill>
        <p:spPr>
          <a:xfrm>
            <a:off x="-20840" y="0"/>
            <a:ext cx="12170800" cy="6858000"/>
          </a:xfrm>
          <a:prstGeom prst="rect">
            <a:avLst/>
          </a:prstGeom>
        </p:spPr>
      </p:pic>
      <p:sp>
        <p:nvSpPr>
          <p:cNvPr id="3" name="日期占位符 2"/>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D98A4-695F-4B48-95E5-853BA05E07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7F147-5A32-4FB8-A850-36B8B0C9C0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25.wmf"/><Relationship Id="rId8" Type="http://schemas.openxmlformats.org/officeDocument/2006/relationships/oleObject" Target="../embeddings/oleObject8.bin"/><Relationship Id="rId7" Type="http://schemas.openxmlformats.org/officeDocument/2006/relationships/image" Target="../media/image24.wmf"/><Relationship Id="rId6" Type="http://schemas.openxmlformats.org/officeDocument/2006/relationships/oleObject" Target="../embeddings/oleObject7.bin"/><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2" Type="http://schemas.openxmlformats.org/officeDocument/2006/relationships/vmlDrawing" Target="../drawings/vmlDrawing4.vml"/><Relationship Id="rId21" Type="http://schemas.openxmlformats.org/officeDocument/2006/relationships/slideLayout" Target="../slideLayouts/slideLayout3.xml"/><Relationship Id="rId20" Type="http://schemas.openxmlformats.org/officeDocument/2006/relationships/image" Target="../media/image48.png"/><Relationship Id="rId2" Type="http://schemas.openxmlformats.org/officeDocument/2006/relationships/image" Target="../media/image4.png"/><Relationship Id="rId19" Type="http://schemas.openxmlformats.org/officeDocument/2006/relationships/image" Target="../media/image47.png"/><Relationship Id="rId18" Type="http://schemas.openxmlformats.org/officeDocument/2006/relationships/image" Target="../media/image46.png"/><Relationship Id="rId17" Type="http://schemas.openxmlformats.org/officeDocument/2006/relationships/image" Target="../media/image45.png"/><Relationship Id="rId16" Type="http://schemas.openxmlformats.org/officeDocument/2006/relationships/image" Target="../media/image33.png"/><Relationship Id="rId15" Type="http://schemas.openxmlformats.org/officeDocument/2006/relationships/image" Target="../media/image32.png"/><Relationship Id="rId14" Type="http://schemas.openxmlformats.org/officeDocument/2006/relationships/image" Target="../media/image31.png"/><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image" Target="../media/image25.wmf"/><Relationship Id="rId8" Type="http://schemas.openxmlformats.org/officeDocument/2006/relationships/oleObject" Target="../embeddings/oleObject10.bin"/><Relationship Id="rId7" Type="http://schemas.openxmlformats.org/officeDocument/2006/relationships/image" Target="../media/image24.wmf"/><Relationship Id="rId6" Type="http://schemas.openxmlformats.org/officeDocument/2006/relationships/oleObject" Target="../embeddings/oleObject9.bin"/><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0" Type="http://schemas.openxmlformats.org/officeDocument/2006/relationships/vmlDrawing" Target="../drawings/vmlDrawing5.vml"/><Relationship Id="rId2" Type="http://schemas.openxmlformats.org/officeDocument/2006/relationships/image" Target="../media/image4.png"/><Relationship Id="rId19" Type="http://schemas.openxmlformats.org/officeDocument/2006/relationships/slideLayout" Target="../slideLayouts/slideLayout3.xml"/><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33.png"/><Relationship Id="rId15" Type="http://schemas.openxmlformats.org/officeDocument/2006/relationships/image" Target="../media/image32.png"/><Relationship Id="rId14" Type="http://schemas.openxmlformats.org/officeDocument/2006/relationships/image" Target="../media/image31.png"/><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image" Target="../media/image25.wmf"/><Relationship Id="rId8" Type="http://schemas.openxmlformats.org/officeDocument/2006/relationships/oleObject" Target="../embeddings/oleObject12.bin"/><Relationship Id="rId7" Type="http://schemas.openxmlformats.org/officeDocument/2006/relationships/image" Target="../media/image24.wmf"/><Relationship Id="rId6" Type="http://schemas.openxmlformats.org/officeDocument/2006/relationships/oleObject" Target="../embeddings/oleObject11.bin"/><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2" Type="http://schemas.openxmlformats.org/officeDocument/2006/relationships/vmlDrawing" Target="../drawings/vmlDrawing6.vml"/><Relationship Id="rId21" Type="http://schemas.openxmlformats.org/officeDocument/2006/relationships/slideLayout" Target="../slideLayouts/slideLayout3.xml"/><Relationship Id="rId20" Type="http://schemas.openxmlformats.org/officeDocument/2006/relationships/image" Target="../media/image54.png"/><Relationship Id="rId2" Type="http://schemas.openxmlformats.org/officeDocument/2006/relationships/image" Target="../media/image4.png"/><Relationship Id="rId19" Type="http://schemas.openxmlformats.org/officeDocument/2006/relationships/image" Target="../media/image53.png"/><Relationship Id="rId18" Type="http://schemas.openxmlformats.org/officeDocument/2006/relationships/image" Target="../media/image52.png"/><Relationship Id="rId17" Type="http://schemas.openxmlformats.org/officeDocument/2006/relationships/image" Target="../media/image51.png"/><Relationship Id="rId16" Type="http://schemas.openxmlformats.org/officeDocument/2006/relationships/image" Target="../media/image33.png"/><Relationship Id="rId15" Type="http://schemas.openxmlformats.org/officeDocument/2006/relationships/image" Target="../media/image32.png"/><Relationship Id="rId14" Type="http://schemas.openxmlformats.org/officeDocument/2006/relationships/image" Target="../media/image31.png"/><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39.png"/><Relationship Id="rId6" Type="http://schemas.openxmlformats.org/officeDocument/2006/relationships/image" Target="../media/image5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3" Type="http://schemas.openxmlformats.org/officeDocument/2006/relationships/slideLayout" Target="../slideLayouts/slideLayout3.xml"/><Relationship Id="rId12" Type="http://schemas.openxmlformats.org/officeDocument/2006/relationships/image" Target="../media/image60.png"/><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0" Type="http://schemas.openxmlformats.org/officeDocument/2006/relationships/slideLayout" Target="../slideLayouts/slideLayout3.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3.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2" Type="http://schemas.openxmlformats.org/officeDocument/2006/relationships/slideLayout" Target="../slideLayouts/slideLayout3.xml"/><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9" Type="http://schemas.openxmlformats.org/officeDocument/2006/relationships/image" Target="../media/image25.wmf"/><Relationship Id="rId8" Type="http://schemas.openxmlformats.org/officeDocument/2006/relationships/oleObject" Target="../embeddings/oleObject2.bin"/><Relationship Id="rId7" Type="http://schemas.openxmlformats.org/officeDocument/2006/relationships/image" Target="../media/image24.wmf"/><Relationship Id="rId6" Type="http://schemas.openxmlformats.org/officeDocument/2006/relationships/oleObject" Target="../embeddings/oleObject1.bin"/><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1" Type="http://schemas.openxmlformats.org/officeDocument/2006/relationships/vmlDrawing" Target="../drawings/vmlDrawing1.vml"/><Relationship Id="rId10"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image" Target="../media/image24.wmf"/><Relationship Id="rId7" Type="http://schemas.openxmlformats.org/officeDocument/2006/relationships/oleObject" Target="../embeddings/oleObject3.bin"/><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0" Type="http://schemas.openxmlformats.org/officeDocument/2006/relationships/vmlDrawing" Target="../drawings/vmlDrawing2.vml"/><Relationship Id="rId2" Type="http://schemas.openxmlformats.org/officeDocument/2006/relationships/image" Target="../media/image4.png"/><Relationship Id="rId19" Type="http://schemas.openxmlformats.org/officeDocument/2006/relationships/slideLayout" Target="../slideLayouts/slideLayout3.xml"/><Relationship Id="rId18" Type="http://schemas.openxmlformats.org/officeDocument/2006/relationships/image" Target="../media/image34.png"/><Relationship Id="rId17" Type="http://schemas.openxmlformats.org/officeDocument/2006/relationships/image" Target="../media/image33.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7.png"/><Relationship Id="rId10" Type="http://schemas.openxmlformats.org/officeDocument/2006/relationships/image" Target="../media/image25.wmf"/><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image" Target="../media/image25.wmf"/><Relationship Id="rId8" Type="http://schemas.openxmlformats.org/officeDocument/2006/relationships/oleObject" Target="../embeddings/oleObject6.bin"/><Relationship Id="rId7" Type="http://schemas.openxmlformats.org/officeDocument/2006/relationships/image" Target="../media/image24.wmf"/><Relationship Id="rId6" Type="http://schemas.openxmlformats.org/officeDocument/2006/relationships/oleObject" Target="../embeddings/oleObject5.bin"/><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6" Type="http://schemas.openxmlformats.org/officeDocument/2006/relationships/vmlDrawing" Target="../drawings/vmlDrawing3.vml"/><Relationship Id="rId25" Type="http://schemas.openxmlformats.org/officeDocument/2006/relationships/slideLayout" Target="../slideLayouts/slideLayout3.xml"/><Relationship Id="rId24" Type="http://schemas.openxmlformats.org/officeDocument/2006/relationships/image" Target="../media/image44.png"/><Relationship Id="rId23" Type="http://schemas.openxmlformats.org/officeDocument/2006/relationships/image" Target="../media/image43.png"/><Relationship Id="rId22" Type="http://schemas.openxmlformats.org/officeDocument/2006/relationships/image" Target="../media/image42.png"/><Relationship Id="rId21" Type="http://schemas.openxmlformats.org/officeDocument/2006/relationships/image" Target="../media/image41.png"/><Relationship Id="rId20" Type="http://schemas.openxmlformats.org/officeDocument/2006/relationships/image" Target="../media/image40.png"/><Relationship Id="rId2" Type="http://schemas.openxmlformats.org/officeDocument/2006/relationships/image" Target="../media/image4.png"/><Relationship Id="rId19" Type="http://schemas.openxmlformats.org/officeDocument/2006/relationships/image" Target="../media/image39.png"/><Relationship Id="rId18" Type="http://schemas.openxmlformats.org/officeDocument/2006/relationships/image" Target="../media/image38.png"/><Relationship Id="rId17" Type="http://schemas.openxmlformats.org/officeDocument/2006/relationships/image" Target="../media/image37.png"/><Relationship Id="rId16" Type="http://schemas.openxmlformats.org/officeDocument/2006/relationships/image" Target="../media/image36.png"/><Relationship Id="rId15" Type="http://schemas.openxmlformats.org/officeDocument/2006/relationships/image" Target="../media/image35.png"/><Relationship Id="rId14" Type="http://schemas.openxmlformats.org/officeDocument/2006/relationships/image" Target="../media/image31.png"/><Relationship Id="rId13" Type="http://schemas.openxmlformats.org/officeDocument/2006/relationships/image" Target="../media/image30.png"/><Relationship Id="rId12" Type="http://schemas.openxmlformats.org/officeDocument/2006/relationships/image" Target="../media/image29.png"/><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422A"/>
        </a:solidFill>
        <a:effectLst/>
      </p:bgPr>
    </p:bg>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3337561" y="2259446"/>
            <a:ext cx="5516880" cy="1014730"/>
          </a:xfrm>
          <a:prstGeom prst="rect">
            <a:avLst/>
          </a:prstGeom>
          <a:noFill/>
        </p:spPr>
        <p:txBody>
          <a:bodyPr wrap="none" rtlCol="0">
            <a:spAutoFit/>
          </a:bodyPr>
          <a:lstStyle/>
          <a:p>
            <a:pPr algn="ctr"/>
            <a:r>
              <a:rPr lang="zh-CN" altLang="zh-CN" sz="6000" b="1" dirty="0">
                <a:solidFill>
                  <a:srgbClr val="EEC88F"/>
                </a:solidFill>
                <a:latin typeface="微软雅黑" panose="020B0503020204020204" pitchFamily="34" charset="-122"/>
                <a:ea typeface="微软雅黑" panose="020B0503020204020204" pitchFamily="34" charset="-122"/>
              </a:rPr>
              <a:t>支持向量机分类</a:t>
            </a:r>
            <a:endParaRPr lang="zh-CN" altLang="zh-CN" sz="6000" b="1" dirty="0">
              <a:solidFill>
                <a:srgbClr val="EEC88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41878" y="3572222"/>
            <a:ext cx="3979162" cy="521970"/>
          </a:xfrm>
          <a:prstGeom prst="rect">
            <a:avLst/>
          </a:prstGeom>
          <a:noFill/>
        </p:spPr>
        <p:txBody>
          <a:bodyPr wrap="square" rtlCol="0">
            <a:spAutoFit/>
          </a:bodyPr>
          <a:lstStyle/>
          <a:p>
            <a:pPr algn="ctr"/>
            <a:r>
              <a:rPr lang="zh-CN" altLang="en-US" sz="2800" b="1" dirty="0">
                <a:solidFill>
                  <a:srgbClr val="EEC88F"/>
                </a:solidFill>
                <a:latin typeface="Arial" panose="020B0604020202020204" pitchFamily="34" charset="0"/>
                <a:ea typeface="微软雅黑" panose="020B0503020204020204" pitchFamily="34" charset="-122"/>
                <a:cs typeface="Arial" panose="020B0604020202020204" pitchFamily="34" charset="0"/>
              </a:rPr>
              <a:t>冯建周</a:t>
            </a:r>
            <a:endParaRPr lang="zh-CN" altLang="en-US" sz="2800" b="1" dirty="0">
              <a:solidFill>
                <a:srgbClr val="EEC88F"/>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7">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4" y="951861"/>
            <a:ext cx="417487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线性可分</a:t>
            </a:r>
            <a:r>
              <a:rPr lang="en-US" altLang="zh-CN" sz="2000" b="1" dirty="0">
                <a:latin typeface="微软雅黑" panose="020B0503020204020204" pitchFamily="34" charset="-122"/>
                <a:ea typeface="微软雅黑" panose="020B0503020204020204" pitchFamily="34" charset="-122"/>
              </a:rPr>
              <a:t>SVM-</a:t>
            </a:r>
            <a:r>
              <a:rPr lang="zh-CN" altLang="en-US" sz="2000" b="1" dirty="0">
                <a:latin typeface="微软雅黑" panose="020B0503020204020204" pitchFamily="34" charset="-122"/>
                <a:ea typeface="微软雅黑" panose="020B0503020204020204" pitchFamily="34" charset="-122"/>
              </a:rPr>
              <a:t>拉格朗日乘子法</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6695648" y="2489159"/>
            <a:ext cx="5261021" cy="3086697"/>
            <a:chOff x="2869392" y="2189391"/>
            <a:chExt cx="5937876" cy="3483815"/>
          </a:xfrm>
        </p:grpSpPr>
        <p:sp>
          <p:nvSpPr>
            <p:cNvPr id="82" name="内容占位符 3"/>
            <p:cNvSpPr txBox="1"/>
            <p:nvPr/>
          </p:nvSpPr>
          <p:spPr>
            <a:xfrm>
              <a:off x="8028499" y="2345674"/>
              <a:ext cx="778769" cy="451135"/>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t>间隔</a:t>
              </a:r>
              <a:endParaRPr lang="zh-CN" altLang="en-US" sz="1400" dirty="0"/>
            </a:p>
          </p:txBody>
        </p:sp>
        <p:cxnSp>
          <p:nvCxnSpPr>
            <p:cNvPr id="83" name="直接箭头连接符 82"/>
            <p:cNvCxnSpPr/>
            <p:nvPr/>
          </p:nvCxnSpPr>
          <p:spPr>
            <a:xfrm flipH="1" flipV="1">
              <a:off x="3724200" y="2206222"/>
              <a:ext cx="0" cy="31216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3713857" y="5327903"/>
              <a:ext cx="381596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484318" y="5226913"/>
              <a:ext cx="309741" cy="347374"/>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grpSp>
          <p:nvGrpSpPr>
            <p:cNvPr id="86" name="组合 85"/>
            <p:cNvGrpSpPr/>
            <p:nvPr/>
          </p:nvGrpSpPr>
          <p:grpSpPr>
            <a:xfrm>
              <a:off x="5116144" y="2943678"/>
              <a:ext cx="136285" cy="133783"/>
              <a:chOff x="5476803" y="2392530"/>
              <a:chExt cx="108000" cy="108000"/>
            </a:xfrm>
          </p:grpSpPr>
          <p:cxnSp>
            <p:nvCxnSpPr>
              <p:cNvPr id="87" name="直接连接符 8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组合 88"/>
            <p:cNvGrpSpPr/>
            <p:nvPr/>
          </p:nvGrpSpPr>
          <p:grpSpPr>
            <a:xfrm>
              <a:off x="4956136" y="3748667"/>
              <a:ext cx="136285" cy="133783"/>
              <a:chOff x="5476803" y="2392530"/>
              <a:chExt cx="108000" cy="108000"/>
            </a:xfrm>
          </p:grpSpPr>
          <p:cxnSp>
            <p:nvCxnSpPr>
              <p:cNvPr id="90" name="直接连接符 8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735842" y="3553066"/>
              <a:ext cx="136285" cy="133783"/>
              <a:chOff x="5476803" y="2392530"/>
              <a:chExt cx="108000" cy="108000"/>
            </a:xfrm>
          </p:grpSpPr>
          <p:cxnSp>
            <p:nvCxnSpPr>
              <p:cNvPr id="93" name="直接连接符 9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280390" y="3833574"/>
              <a:ext cx="136285" cy="133783"/>
              <a:chOff x="5476803" y="2392530"/>
              <a:chExt cx="108000" cy="108000"/>
            </a:xfrm>
          </p:grpSpPr>
          <p:cxnSp>
            <p:nvCxnSpPr>
              <p:cNvPr id="96" name="直接连接符 9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4506297" y="4052203"/>
              <a:ext cx="136285" cy="133783"/>
              <a:chOff x="5476803" y="2392530"/>
              <a:chExt cx="108000" cy="108000"/>
            </a:xfrm>
          </p:grpSpPr>
          <p:cxnSp>
            <p:nvCxnSpPr>
              <p:cNvPr id="99" name="直接连接符 9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47776" y="4044922"/>
              <a:ext cx="136285" cy="133783"/>
              <a:chOff x="5476803" y="2392530"/>
              <a:chExt cx="108000" cy="108000"/>
            </a:xfrm>
          </p:grpSpPr>
          <p:cxnSp>
            <p:nvCxnSpPr>
              <p:cNvPr id="102" name="直接连接符 1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4" name="组合 103"/>
            <p:cNvGrpSpPr/>
            <p:nvPr/>
          </p:nvGrpSpPr>
          <p:grpSpPr>
            <a:xfrm>
              <a:off x="4397685" y="2995482"/>
              <a:ext cx="136285" cy="133783"/>
              <a:chOff x="5476803" y="2392530"/>
              <a:chExt cx="108000" cy="108000"/>
            </a:xfrm>
          </p:grpSpPr>
          <p:cxnSp>
            <p:nvCxnSpPr>
              <p:cNvPr id="105" name="直接连接符 10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7" name="直接连接符 106"/>
            <p:cNvCxnSpPr/>
            <p:nvPr/>
          </p:nvCxnSpPr>
          <p:spPr>
            <a:xfrm>
              <a:off x="6447730" y="436483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801348" y="4222693"/>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5644555" y="491020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5220250" y="478293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6237925" y="473192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6295597"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5566526" y="464040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515872" y="4119094"/>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869490"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4484817" y="2714325"/>
              <a:ext cx="2466781" cy="2373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5665063" y="2797844"/>
              <a:ext cx="136285" cy="133783"/>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0" name="组合 119"/>
            <p:cNvGrpSpPr/>
            <p:nvPr/>
          </p:nvGrpSpPr>
          <p:grpSpPr>
            <a:xfrm>
              <a:off x="5379744" y="3062373"/>
              <a:ext cx="136285" cy="133783"/>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3" name="组合 122"/>
            <p:cNvGrpSpPr/>
            <p:nvPr/>
          </p:nvGrpSpPr>
          <p:grpSpPr>
            <a:xfrm>
              <a:off x="4173175" y="4231047"/>
              <a:ext cx="136285" cy="133783"/>
              <a:chOff x="5476803" y="2392530"/>
              <a:chExt cx="108000" cy="108000"/>
            </a:xfrm>
          </p:grpSpPr>
          <p:cxnSp>
            <p:nvCxnSpPr>
              <p:cNvPr id="124" name="直接连接符 1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6" name="组合 125"/>
            <p:cNvGrpSpPr/>
            <p:nvPr/>
          </p:nvGrpSpPr>
          <p:grpSpPr>
            <a:xfrm>
              <a:off x="4759051" y="3223402"/>
              <a:ext cx="136285" cy="133783"/>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9" name="组合 128"/>
            <p:cNvGrpSpPr/>
            <p:nvPr/>
          </p:nvGrpSpPr>
          <p:grpSpPr>
            <a:xfrm>
              <a:off x="4303599" y="3503910"/>
              <a:ext cx="136285" cy="133783"/>
              <a:chOff x="5476803" y="2392530"/>
              <a:chExt cx="108000" cy="108000"/>
            </a:xfrm>
          </p:grpSpPr>
          <p:cxnSp>
            <p:nvCxnSpPr>
              <p:cNvPr id="130" name="直接连接符 12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2" name="直接连接符 131"/>
            <p:cNvCxnSpPr/>
            <p:nvPr/>
          </p:nvCxnSpPr>
          <p:spPr>
            <a:xfrm>
              <a:off x="6019636" y="488972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155921" y="429793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295597" y="390046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6747532" y="3617291"/>
              <a:ext cx="13628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36" name="对象 135"/>
            <p:cNvGraphicFramePr>
              <a:graphicFrameLocks noChangeAspect="1"/>
            </p:cNvGraphicFramePr>
            <p:nvPr/>
          </p:nvGraphicFramePr>
          <p:xfrm>
            <a:off x="6951598" y="5405640"/>
            <a:ext cx="280830" cy="267566"/>
          </p:xfrm>
          <a:graphic>
            <a:graphicData uri="http://schemas.openxmlformats.org/presentationml/2006/ole">
              <mc:AlternateContent xmlns:mc="http://schemas.openxmlformats.org/markup-compatibility/2006">
                <mc:Choice xmlns:v="urn:schemas-microsoft-com:vml" Requires="v">
                  <p:oleObj spid="_x0000_s4190" name="Formula" r:id="rId6" imgW="1028700" imgH="981075" progId="Equation.Ribbit">
                    <p:embed/>
                  </p:oleObj>
                </mc:Choice>
                <mc:Fallback>
                  <p:oleObj name="Formula" r:id="rId6" imgW="1028700" imgH="981075" progId="Equation.Ribbit">
                    <p:embed/>
                    <p:pic>
                      <p:nvPicPr>
                        <p:cNvPr id="0" name="对象 135"/>
                        <p:cNvPicPr/>
                        <p:nvPr/>
                      </p:nvPicPr>
                      <p:blipFill>
                        <a:blip r:embed="rId7"/>
                        <a:stretch>
                          <a:fillRect/>
                        </a:stretch>
                      </p:blipFill>
                      <p:spPr>
                        <a:xfrm>
                          <a:off x="6951598" y="5405640"/>
                          <a:ext cx="280830" cy="267566"/>
                        </a:xfrm>
                        <a:prstGeom prst="rect">
                          <a:avLst/>
                        </a:prstGeom>
                      </p:spPr>
                    </p:pic>
                  </p:oleObj>
                </mc:Fallback>
              </mc:AlternateContent>
            </a:graphicData>
          </a:graphic>
        </p:graphicFrame>
        <p:graphicFrame>
          <p:nvGraphicFramePr>
            <p:cNvPr id="137" name="对象 136"/>
            <p:cNvGraphicFramePr>
              <a:graphicFrameLocks noChangeAspect="1"/>
            </p:cNvGraphicFramePr>
            <p:nvPr/>
          </p:nvGraphicFramePr>
          <p:xfrm>
            <a:off x="3301934" y="2454439"/>
            <a:ext cx="290739" cy="267566"/>
          </p:xfrm>
          <a:graphic>
            <a:graphicData uri="http://schemas.openxmlformats.org/presentationml/2006/ole">
              <mc:AlternateContent xmlns:mc="http://schemas.openxmlformats.org/markup-compatibility/2006">
                <mc:Choice xmlns:v="urn:schemas-microsoft-com:vml" Requires="v">
                  <p:oleObj spid="_x0000_s4191" name="Formula" r:id="rId8" imgW="1057275" imgH="981075" progId="Equation.Ribbit">
                    <p:embed/>
                  </p:oleObj>
                </mc:Choice>
                <mc:Fallback>
                  <p:oleObj name="Formula" r:id="rId8" imgW="1057275" imgH="981075" progId="Equation.Ribbit">
                    <p:embed/>
                    <p:pic>
                      <p:nvPicPr>
                        <p:cNvPr id="0" name="对象 136"/>
                        <p:cNvPicPr/>
                        <p:nvPr/>
                      </p:nvPicPr>
                      <p:blipFill>
                        <a:blip r:embed="rId9"/>
                        <a:stretch>
                          <a:fillRect/>
                        </a:stretch>
                      </p:blipFill>
                      <p:spPr>
                        <a:xfrm>
                          <a:off x="3301934" y="2454439"/>
                          <a:ext cx="290739" cy="267566"/>
                        </a:xfrm>
                        <a:prstGeom prst="rect">
                          <a:avLst/>
                        </a:prstGeom>
                      </p:spPr>
                    </p:pic>
                  </p:oleObj>
                </mc:Fallback>
              </mc:AlternateContent>
            </a:graphicData>
          </a:graphic>
        </p:graphicFrame>
        <p:cxnSp>
          <p:nvCxnSpPr>
            <p:cNvPr id="138" name="直接连接符 137"/>
            <p:cNvCxnSpPr/>
            <p:nvPr/>
          </p:nvCxnSpPr>
          <p:spPr>
            <a:xfrm flipV="1">
              <a:off x="4773286" y="2903108"/>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4284491" y="2450816"/>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4896115" y="3997776"/>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1" name="椭圆 140"/>
            <p:cNvSpPr/>
            <p:nvPr/>
          </p:nvSpPr>
          <p:spPr>
            <a:xfrm>
              <a:off x="5168558" y="4674248"/>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2" name="椭圆 141"/>
            <p:cNvSpPr/>
            <p:nvPr/>
          </p:nvSpPr>
          <p:spPr>
            <a:xfrm>
              <a:off x="5761522" y="4107900"/>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3" name="右大括号 173"/>
            <p:cNvSpPr/>
            <p:nvPr/>
          </p:nvSpPr>
          <p:spPr>
            <a:xfrm rot="19020000">
              <a:off x="6911076" y="2347436"/>
              <a:ext cx="181713" cy="668916"/>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144" name="任意多边形 193"/>
            <p:cNvSpPr/>
            <p:nvPr/>
          </p:nvSpPr>
          <p:spPr>
            <a:xfrm>
              <a:off x="5975610" y="2492567"/>
              <a:ext cx="234382" cy="460158"/>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5" name="任意多边形 194"/>
            <p:cNvSpPr/>
            <p:nvPr/>
          </p:nvSpPr>
          <p:spPr>
            <a:xfrm>
              <a:off x="6480746" y="3688981"/>
              <a:ext cx="472769" cy="30752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6" name="任意多边形 195"/>
            <p:cNvSpPr/>
            <p:nvPr/>
          </p:nvSpPr>
          <p:spPr>
            <a:xfrm>
              <a:off x="6593970" y="3092191"/>
              <a:ext cx="472769" cy="301364"/>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7" name="直接连接符 146"/>
            <p:cNvCxnSpPr/>
            <p:nvPr/>
          </p:nvCxnSpPr>
          <p:spPr>
            <a:xfrm flipH="1" flipV="1">
              <a:off x="5177269" y="3010569"/>
              <a:ext cx="714190" cy="73809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8" name="右大括号 173"/>
            <p:cNvSpPr/>
            <p:nvPr/>
          </p:nvSpPr>
          <p:spPr>
            <a:xfrm rot="18960000" flipH="1">
              <a:off x="5386444" y="2982443"/>
              <a:ext cx="136285" cy="936482"/>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pic>
          <p:nvPicPr>
            <p:cNvPr id="149" name="图片 1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8009" y="3223402"/>
              <a:ext cx="1341236" cy="310923"/>
            </a:xfrm>
            <a:prstGeom prst="rect">
              <a:avLst/>
            </a:prstGeom>
          </p:spPr>
        </p:pic>
        <p:pic>
          <p:nvPicPr>
            <p:cNvPr id="150" name="图片 1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2295" y="2189391"/>
              <a:ext cx="1335140" cy="304826"/>
            </a:xfrm>
            <a:prstGeom prst="rect">
              <a:avLst/>
            </a:prstGeom>
          </p:spPr>
        </p:pic>
        <p:pic>
          <p:nvPicPr>
            <p:cNvPr id="151" name="图片 1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82645" y="3826140"/>
              <a:ext cx="1518036" cy="304826"/>
            </a:xfrm>
            <a:prstGeom prst="rect">
              <a:avLst/>
            </a:prstGeom>
          </p:spPr>
        </p:pic>
        <p:pic>
          <p:nvPicPr>
            <p:cNvPr id="152" name="图片 1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59290" y="3481965"/>
              <a:ext cx="121931" cy="219475"/>
            </a:xfrm>
            <a:prstGeom prst="rect">
              <a:avLst/>
            </a:prstGeom>
          </p:spPr>
        </p:pic>
        <p:sp>
          <p:nvSpPr>
            <p:cNvPr id="153" name="内容占位符 3"/>
            <p:cNvSpPr txBox="1"/>
            <p:nvPr/>
          </p:nvSpPr>
          <p:spPr>
            <a:xfrm>
              <a:off x="2869392" y="4802985"/>
              <a:ext cx="1029777" cy="303654"/>
            </a:xfrm>
            <a:prstGeom prst="rect">
              <a:avLst/>
            </a:prstGeom>
          </p:spPr>
          <p:txBody>
            <a:bodyPr vert="horz" lIns="91440" tIns="46800" rIns="91440" bIns="45720" rtlCol="0">
              <a:normAutofit lnSpcReduction="100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t>支持向量</a:t>
              </a:r>
              <a:endParaRPr lang="zh-CN" altLang="en-US" sz="1400" dirty="0"/>
            </a:p>
          </p:txBody>
        </p:sp>
        <p:pic>
          <p:nvPicPr>
            <p:cNvPr id="154" name="图片 15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67066" y="2217638"/>
              <a:ext cx="951058" cy="579170"/>
            </a:xfrm>
            <a:prstGeom prst="rect">
              <a:avLst/>
            </a:prstGeom>
          </p:spPr>
        </p:pic>
        <p:cxnSp>
          <p:nvCxnSpPr>
            <p:cNvPr id="8" name="直接箭头连接符 7"/>
            <p:cNvCxnSpPr>
              <a:stCxn id="153" idx="3"/>
              <a:endCxn id="140" idx="4"/>
            </p:cNvCxnSpPr>
            <p:nvPr/>
          </p:nvCxnSpPr>
          <p:spPr>
            <a:xfrm flipV="1">
              <a:off x="3899169" y="4220748"/>
              <a:ext cx="1110517" cy="7340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53" idx="3"/>
              <a:endCxn id="141" idx="3"/>
            </p:cNvCxnSpPr>
            <p:nvPr/>
          </p:nvCxnSpPr>
          <p:spPr>
            <a:xfrm flipV="1">
              <a:off x="3899169" y="4864568"/>
              <a:ext cx="1302653" cy="90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0" name="内容占位符 3"/>
                <p:cNvSpPr txBox="1"/>
                <p:nvPr/>
              </p:nvSpPr>
              <p:spPr>
                <a:xfrm>
                  <a:off x="4893301" y="2669453"/>
                  <a:ext cx="321089" cy="307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zh-CN" sz="1400" b="1" i="1" smtClean="0">
                            <a:solidFill>
                              <a:srgbClr val="00B0F0"/>
                            </a:solidFill>
                            <a:latin typeface="Cambria Math" panose="02040503050406030204" pitchFamily="18" charset="0"/>
                          </a:rPr>
                          <m:t>𝑿</m:t>
                        </m:r>
                      </m:oMath>
                    </m:oMathPara>
                  </a14:m>
                  <a:endParaRPr lang="zh-CN" altLang="en-US" sz="1400" b="1" dirty="0">
                    <a:solidFill>
                      <a:srgbClr val="00B0F0"/>
                    </a:solidFill>
                  </a:endParaRPr>
                </a:p>
              </p:txBody>
            </p:sp>
          </mc:Choice>
          <mc:Fallback>
            <p:sp>
              <p:nvSpPr>
                <p:cNvPr id="160" name="内容占位符 3"/>
                <p:cNvSpPr txBox="1">
                  <a:spLocks noRot="1" noChangeAspect="1" noMove="1" noResize="1" noEditPoints="1" noAdjustHandles="1" noChangeArrowheads="1" noChangeShapeType="1" noTextEdit="1"/>
                </p:cNvSpPr>
                <p:nvPr/>
              </p:nvSpPr>
              <p:spPr>
                <a:xfrm>
                  <a:off x="4893301" y="2669453"/>
                  <a:ext cx="321089" cy="307134"/>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1" name="内容占位符 3"/>
                <p:cNvSpPr txBox="1"/>
                <p:nvPr/>
              </p:nvSpPr>
              <p:spPr>
                <a:xfrm>
                  <a:off x="5802087" y="3711497"/>
                  <a:ext cx="321089" cy="307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1400" b="1" i="1" smtClean="0">
                                <a:solidFill>
                                  <a:srgbClr val="00B0F0"/>
                                </a:solidFill>
                                <a:latin typeface="Cambria Math" panose="02040503050406030204" pitchFamily="18" charset="0"/>
                              </a:rPr>
                            </m:ctrlPr>
                          </m:sSupPr>
                          <m:e>
                            <m:r>
                              <a:rPr lang="en-US" altLang="zh-CN" sz="1400" b="1" i="1" smtClean="0">
                                <a:solidFill>
                                  <a:srgbClr val="00B0F0"/>
                                </a:solidFill>
                                <a:latin typeface="Cambria Math" panose="02040503050406030204" pitchFamily="18" charset="0"/>
                              </a:rPr>
                              <m:t>𝑿</m:t>
                            </m:r>
                          </m:e>
                          <m:sup>
                            <m:r>
                              <a:rPr lang="en-US" altLang="zh-CN" sz="1400" b="1" i="1" smtClean="0">
                                <a:solidFill>
                                  <a:srgbClr val="00B0F0"/>
                                </a:solidFill>
                                <a:latin typeface="Cambria Math" panose="02040503050406030204" pitchFamily="18" charset="0"/>
                              </a:rPr>
                              <m:t>′</m:t>
                            </m:r>
                          </m:sup>
                        </m:sSup>
                      </m:oMath>
                    </m:oMathPara>
                  </a14:m>
                  <a:endParaRPr lang="zh-CN" altLang="en-US" sz="1400" b="1" dirty="0">
                    <a:solidFill>
                      <a:srgbClr val="00B0F0"/>
                    </a:solidFill>
                  </a:endParaRPr>
                </a:p>
              </p:txBody>
            </p:sp>
          </mc:Choice>
          <mc:Fallback>
            <p:sp>
              <p:nvSpPr>
                <p:cNvPr id="161" name="内容占位符 3"/>
                <p:cNvSpPr txBox="1">
                  <a:spLocks noRot="1" noChangeAspect="1" noMove="1" noResize="1" noEditPoints="1" noAdjustHandles="1" noChangeArrowheads="1" noChangeShapeType="1" noTextEdit="1"/>
                </p:cNvSpPr>
                <p:nvPr/>
              </p:nvSpPr>
              <p:spPr>
                <a:xfrm>
                  <a:off x="5802087" y="3711497"/>
                  <a:ext cx="321089" cy="307134"/>
                </a:xfrm>
                <a:prstGeom prst="rect">
                  <a:avLst/>
                </a:prstGeom>
                <a:blipFill rotWithShape="1">
                  <a:blip r:embed="rId16"/>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6" name="矩形 155"/>
              <p:cNvSpPr/>
              <p:nvPr/>
            </p:nvSpPr>
            <p:spPr>
              <a:xfrm>
                <a:off x="752433" y="1413453"/>
                <a:ext cx="7274313" cy="5155386"/>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smtClean="0">
                    <a:solidFill>
                      <a:prstClr val="black"/>
                    </a:solidFill>
                    <a:latin typeface="微软雅黑" panose="020B0503020204020204" pitchFamily="34" charset="-122"/>
                    <a:ea typeface="微软雅黑" panose="020B0503020204020204" pitchFamily="34" charset="-122"/>
                    <a:sym typeface="+mn-ea"/>
                  </a:rPr>
                  <a:t>第一步：引入拉格朗日乘子 </a:t>
                </a:r>
                <a14:m>
                  <m:oMath xmlns:m="http://schemas.openxmlformats.org/officeDocument/2006/math">
                    <m:sSub>
                      <m:sSub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Pr>
                      <m:e>
                        <m:r>
                          <a:rPr lang="zh-CN" altLang="en-US" i="1" smtClean="0">
                            <a:solidFill>
                              <a:prstClr val="black"/>
                            </a:solidFill>
                            <a:latin typeface="Cambria Math" panose="02040503050406030204" pitchFamily="18" charset="0"/>
                            <a:ea typeface="微软雅黑" panose="020B0503020204020204" pitchFamily="34" charset="-122"/>
                            <a:sym typeface="+mn-ea"/>
                          </a:rPr>
                          <m:t>𝛼</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r>
                      <a:rPr lang="en-US" altLang="zh-CN"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0</m:t>
                    </m:r>
                  </m:oMath>
                </a14:m>
                <a:r>
                  <a:rPr lang="zh-CN" altLang="en-US" dirty="0">
                    <a:solidFill>
                      <a:prstClr val="black"/>
                    </a:solidFill>
                    <a:latin typeface="微软雅黑" panose="020B0503020204020204" pitchFamily="34" charset="-122"/>
                    <a:ea typeface="微软雅黑" panose="020B0503020204020204" pitchFamily="34" charset="-122"/>
                    <a:sym typeface="+mn-ea"/>
                  </a:rPr>
                  <a:t>，得到拉格朗日函数</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𝐿</m:t>
                      </m:r>
                      <m:d>
                        <m:d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dPr>
                        <m:e>
                          <m:r>
                            <a:rPr lang="zh-CN" altLang="en-US" b="0" i="1" smtClean="0">
                              <a:solidFill>
                                <a:prstClr val="black"/>
                              </a:solidFill>
                              <a:latin typeface="Cambria Math" panose="02040503050406030204" pitchFamily="18" charset="0"/>
                              <a:ea typeface="微软雅黑" panose="020B0503020204020204" pitchFamily="34" charset="-122"/>
                              <a:sym typeface="+mn-ea"/>
                            </a:rPr>
                            <m:t>𝜔</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𝑏</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b="0" i="1" smtClean="0">
                              <a:solidFill>
                                <a:prstClr val="black"/>
                              </a:solidFill>
                              <a:latin typeface="Cambria Math" panose="02040503050406030204" pitchFamily="18" charset="0"/>
                              <a:ea typeface="微软雅黑" panose="020B0503020204020204" pitchFamily="34" charset="-122"/>
                              <a:sym typeface="+mn-ea"/>
                            </a:rPr>
                            <m:t>𝛼</m:t>
                          </m:r>
                        </m:e>
                      </m:d>
                      <m:r>
                        <a:rPr lang="en-US" altLang="zh-CN" b="0" i="1" smtClean="0">
                          <a:solidFill>
                            <a:prstClr val="black"/>
                          </a:solidFill>
                          <a:latin typeface="Cambria Math" panose="02040503050406030204" pitchFamily="18" charset="0"/>
                          <a:ea typeface="微软雅黑" panose="020B0503020204020204" pitchFamily="34" charset="-122"/>
                          <a:sym typeface="+mn-ea"/>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𝜔</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𝑚</m:t>
                          </m:r>
                        </m:sup>
                        <m:e>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𝛼</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𝑦</m:t>
                              </m:r>
                            </m:e>
                            <m:sub>
                              <m:r>
                                <a:rPr lang="en-US" altLang="zh-CN" b="0" i="1" smtClean="0">
                                  <a:latin typeface="Cambria Math" panose="02040503050406030204" pitchFamily="18" charset="0"/>
                                  <a:ea typeface="Cambria Math" panose="02040503050406030204" pitchFamily="18" charset="0"/>
                                </a:rPr>
                                <m:t>𝑖</m:t>
                              </m:r>
                            </m:sub>
                          </m:sSub>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r>
                                    <a:rPr lang="zh-CN" altLang="en-US" b="0" i="1" smtClean="0">
                                      <a:latin typeface="Cambria Math" panose="02040503050406030204" pitchFamily="18" charset="0"/>
                                      <a:ea typeface="Cambria Math" panose="02040503050406030204" pitchFamily="18" charset="0"/>
                                    </a:rPr>
                                    <m:t>𝜔</m:t>
                                  </m:r>
                                </m:e>
                                <m:sup>
                                  <m:r>
                                    <a:rPr lang="en-US" altLang="zh-CN" b="0" i="1" smtClean="0">
                                      <a:latin typeface="Cambria Math" panose="02040503050406030204" pitchFamily="18" charset="0"/>
                                      <a:ea typeface="Cambria Math" panose="02040503050406030204" pitchFamily="18" charset="0"/>
                                    </a:rPr>
                                    <m:t>𝑇</m:t>
                                  </m:r>
                                </m:sup>
                              </m:s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e>
                          </m:d>
                          <m:r>
                            <a:rPr lang="en-US" altLang="zh-CN" b="0" i="1" smtClean="0">
                              <a:latin typeface="Cambria Math" panose="02040503050406030204" pitchFamily="18" charset="0"/>
                              <a:ea typeface="Cambria Math" panose="02040503050406030204" pitchFamily="18" charset="0"/>
                            </a:rPr>
                            <m:t>)</m:t>
                          </m:r>
                        </m:e>
                      </m:nary>
                    </m:oMath>
                  </m:oMathPara>
                </a14:m>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sym typeface="+mn-ea"/>
                  </a:rPr>
                  <a:t>第二步：令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𝐿</m:t>
                    </m:r>
                    <m:d>
                      <m:d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dPr>
                      <m:e>
                        <m:r>
                          <a:rPr lang="zh-CN" altLang="en-US" b="0" i="1" smtClean="0">
                            <a:solidFill>
                              <a:prstClr val="black"/>
                            </a:solidFill>
                            <a:latin typeface="Cambria Math" panose="02040503050406030204" pitchFamily="18" charset="0"/>
                            <a:ea typeface="微软雅黑" panose="020B0503020204020204" pitchFamily="34" charset="-122"/>
                            <a:sym typeface="+mn-ea"/>
                          </a:rPr>
                          <m:t>𝜔</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𝑏</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b="0" i="1" smtClean="0">
                            <a:solidFill>
                              <a:prstClr val="black"/>
                            </a:solidFill>
                            <a:latin typeface="Cambria Math" panose="02040503050406030204" pitchFamily="18" charset="0"/>
                            <a:ea typeface="微软雅黑" panose="020B0503020204020204" pitchFamily="34" charset="-122"/>
                            <a:sym typeface="+mn-ea"/>
                          </a:rPr>
                          <m:t>𝛼</m:t>
                        </m:r>
                      </m:e>
                    </m:d>
                  </m:oMath>
                </a14:m>
                <a:r>
                  <a:rPr lang="zh-CN" altLang="en-US" dirty="0">
                    <a:solidFill>
                      <a:prstClr val="black"/>
                    </a:solidFill>
                    <a:latin typeface="微软雅黑" panose="020B0503020204020204" pitchFamily="34" charset="-122"/>
                    <a:ea typeface="微软雅黑" panose="020B0503020204020204" pitchFamily="34" charset="-122"/>
                    <a:sym typeface="+mn-ea"/>
                  </a:rPr>
                  <a:t> 对 </a:t>
                </a:r>
                <a14:m>
                  <m:oMath xmlns:m="http://schemas.openxmlformats.org/officeDocument/2006/math">
                    <m:r>
                      <a:rPr lang="zh-CN" altLang="en-US" i="1" smtClean="0">
                        <a:solidFill>
                          <a:prstClr val="black"/>
                        </a:solidFill>
                        <a:latin typeface="Cambria Math" panose="02040503050406030204" pitchFamily="18" charset="0"/>
                        <a:ea typeface="微软雅黑" panose="020B0503020204020204" pitchFamily="34" charset="-122"/>
                        <a:sym typeface="+mn-ea"/>
                      </a:rPr>
                      <m:t>𝜔</m:t>
                    </m:r>
                  </m:oMath>
                </a14:m>
                <a:r>
                  <a:rPr lang="zh-CN" altLang="en-US" dirty="0">
                    <a:solidFill>
                      <a:prstClr val="black"/>
                    </a:solidFill>
                    <a:latin typeface="微软雅黑" panose="020B0503020204020204" pitchFamily="34" charset="-122"/>
                    <a:ea typeface="微软雅黑" panose="020B0503020204020204" pitchFamily="34" charset="-122"/>
                    <a:sym typeface="+mn-ea"/>
                  </a:rPr>
                  <a:t> 和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𝑏</m:t>
                    </m:r>
                  </m:oMath>
                </a14:m>
                <a:r>
                  <a:rPr lang="zh-CN" altLang="en-US" dirty="0">
                    <a:solidFill>
                      <a:prstClr val="black"/>
                    </a:solidFill>
                    <a:latin typeface="微软雅黑" panose="020B0503020204020204" pitchFamily="34" charset="-122"/>
                    <a:ea typeface="微软雅黑" panose="020B0503020204020204" pitchFamily="34" charset="-122"/>
                    <a:sym typeface="+mn-ea"/>
                  </a:rPr>
                  <a:t> 的偏导为</a:t>
                </a:r>
                <a:r>
                  <a:rPr lang="en-US" altLang="zh-CN" dirty="0">
                    <a:solidFill>
                      <a:prstClr val="black"/>
                    </a:solidFill>
                    <a:latin typeface="微软雅黑" panose="020B0503020204020204" pitchFamily="34" charset="-122"/>
                    <a:ea typeface="微软雅黑" panose="020B0503020204020204" pitchFamily="34" charset="-122"/>
                    <a:sym typeface="+mn-ea"/>
                  </a:rPr>
                  <a:t>0</a:t>
                </a:r>
                <a:r>
                  <a:rPr lang="zh-CN" altLang="en-US" dirty="0">
                    <a:solidFill>
                      <a:prstClr val="black"/>
                    </a:solidFill>
                    <a:latin typeface="微软雅黑" panose="020B0503020204020204" pitchFamily="34" charset="-122"/>
                    <a:ea typeface="微软雅黑" panose="020B0503020204020204" pitchFamily="34" charset="-122"/>
                    <a:sym typeface="+mn-ea"/>
                  </a:rPr>
                  <a:t>，可得</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14:m>
                  <m:oMathPara xmlns:m="http://schemas.openxmlformats.org/officeDocument/2006/math">
                    <m:oMathParaPr>
                      <m:jc m:val="centerGroup"/>
                    </m:oMathParaPr>
                    <m:oMath xmlns:m="http://schemas.openxmlformats.org/officeDocument/2006/math">
                      <m:sSup>
                        <m:sSupPr>
                          <m:ctrlPr>
                            <a:rPr lang="en-US" altLang="zh-CN" b="1" i="1" smtClean="0">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b="1" i="1" smtClean="0">
                              <a:solidFill>
                                <a:prstClr val="black"/>
                              </a:solidFill>
                              <a:latin typeface="Cambria Math" panose="02040503050406030204" pitchFamily="18" charset="0"/>
                              <a:ea typeface="微软雅黑" panose="020B0503020204020204" pitchFamily="34" charset="-122"/>
                              <a:sym typeface="+mn-ea"/>
                            </a:rPr>
                            <m:t>∗</m:t>
                          </m:r>
                        </m:sup>
                      </m:sSup>
                      <m:r>
                        <a:rPr lang="en-US" altLang="zh-CN" i="1">
                          <a:solidFill>
                            <a:prstClr val="black"/>
                          </a:solidFill>
                          <a:latin typeface="Cambria Math" panose="02040503050406030204" pitchFamily="18" charset="0"/>
                          <a:ea typeface="微软雅黑" panose="020B0503020204020204" pitchFamily="34" charset="-122"/>
                          <a:sym typeface="+mn-ea"/>
                        </a:rPr>
                        <m:t>=</m:t>
                      </m:r>
                      <m:nary>
                        <m:naryPr>
                          <m:chr m:val="∑"/>
                          <m:ctrlPr>
                            <a:rPr lang="en-US" altLang="zh-CN" i="1" smtClean="0">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b="0" i="1" smtClean="0">
                              <a:solidFill>
                                <a:prstClr val="black"/>
                              </a:solidFill>
                              <a:latin typeface="Cambria Math" panose="02040503050406030204" pitchFamily="18" charset="0"/>
                              <a:ea typeface="微软雅黑" panose="020B0503020204020204" pitchFamily="34" charset="-122"/>
                              <a:sym typeface="+mn-ea"/>
                            </a:rPr>
                            <m:t>𝑖</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1</m:t>
                          </m:r>
                        </m:sub>
                        <m:sup>
                          <m:r>
                            <a:rPr lang="en-US" altLang="zh-CN" b="0" i="1" smtClean="0">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Pr>
                            <m:e>
                              <m:r>
                                <a:rPr lang="zh-CN" altLang="en-US" i="1" smtClean="0">
                                  <a:solidFill>
                                    <a:prstClr val="black"/>
                                  </a:solidFill>
                                  <a:latin typeface="Cambria Math" panose="02040503050406030204" pitchFamily="18" charset="0"/>
                                  <a:ea typeface="微软雅黑" panose="020B0503020204020204" pitchFamily="34" charset="-122"/>
                                  <a:sym typeface="+mn-ea"/>
                                </a:rPr>
                                <m:t>𝛼</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Pr>
                            <m:e>
                              <m:r>
                                <a:rPr lang="en-US" altLang="zh-CN" b="0" i="1" smtClean="0">
                                  <a:solidFill>
                                    <a:prstClr val="black"/>
                                  </a:solidFill>
                                  <a:latin typeface="Cambria Math" panose="02040503050406030204" pitchFamily="18" charset="0"/>
                                  <a:ea typeface="微软雅黑" panose="020B0503020204020204" pitchFamily="34" charset="-122"/>
                                  <a:sym typeface="+mn-ea"/>
                                </a:rPr>
                                <m:t>𝑦</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Pr>
                            <m:e>
                              <m:r>
                                <a:rPr lang="en-US" altLang="zh-CN" b="0" i="1" smtClean="0">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e>
                      </m:nary>
                      <m:r>
                        <a:rPr lang="en-US" altLang="zh-CN" b="0" i="1" smtClean="0">
                          <a:solidFill>
                            <a:prstClr val="black"/>
                          </a:solidFill>
                          <a:latin typeface="Cambria Math" panose="02040503050406030204" pitchFamily="18" charset="0"/>
                          <a:ea typeface="微软雅黑" panose="020B0503020204020204" pitchFamily="34" charset="-122"/>
                          <a:sym typeface="+mn-ea"/>
                        </a:rPr>
                        <m:t>,  </m:t>
                      </m:r>
                      <m:nary>
                        <m:naryPr>
                          <m:chr m:val="∑"/>
                          <m:ctrlPr>
                            <a:rPr lang="en-US" altLang="zh-CN" b="0" i="1" smtClean="0">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b="0" i="1" smtClean="0">
                              <a:solidFill>
                                <a:prstClr val="black"/>
                              </a:solidFill>
                              <a:latin typeface="Cambria Math" panose="02040503050406030204" pitchFamily="18" charset="0"/>
                              <a:ea typeface="微软雅黑" panose="020B0503020204020204" pitchFamily="34" charset="-122"/>
                              <a:sym typeface="+mn-ea"/>
                            </a:rPr>
                            <m:t>𝑖</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1</m:t>
                          </m:r>
                        </m:sub>
                        <m:sup>
                          <m:r>
                            <a:rPr lang="en-US" altLang="zh-CN" b="0" i="1" smtClean="0">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e>
                      </m:nary>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0</m:t>
                      </m:r>
                    </m:oMath>
                  </m:oMathPara>
                </a14:m>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sym typeface="+mn-ea"/>
                  </a:rPr>
                  <a:t>第三步：回代</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14:m>
                  <m:oMathPara xmlns:m="http://schemas.openxmlformats.org/officeDocument/2006/math">
                    <m:oMathParaPr>
                      <m:jc m:val="centerGroup"/>
                    </m:oMathParaPr>
                    <m:oMath xmlns:m="http://schemas.openxmlformats.org/officeDocument/2006/math">
                      <m:func>
                        <m:funcPr>
                          <m:ctrlPr>
                            <a:rPr lang="en-US" altLang="zh-CN" i="1" smtClean="0">
                              <a:solidFill>
                                <a:prstClr val="black"/>
                              </a:solidFill>
                              <a:latin typeface="Cambria Math" panose="02040503050406030204" pitchFamily="18" charset="0"/>
                              <a:ea typeface="微软雅黑" panose="020B0503020204020204" pitchFamily="34" charset="-122"/>
                              <a:sym typeface="+mn-ea"/>
                            </a:rPr>
                          </m:ctrlPr>
                        </m:funcPr>
                        <m:fName>
                          <m:limLow>
                            <m:limLowPr>
                              <m:ctrlPr>
                                <a:rPr lang="en-US" altLang="zh-CN" i="1" smtClean="0">
                                  <a:solidFill>
                                    <a:prstClr val="black"/>
                                  </a:solidFill>
                                  <a:latin typeface="Cambria Math" panose="02040503050406030204" pitchFamily="18" charset="0"/>
                                  <a:ea typeface="微软雅黑" panose="020B0503020204020204" pitchFamily="34" charset="-122"/>
                                  <a:sym typeface="+mn-ea"/>
                                </a:rPr>
                              </m:ctrlPr>
                            </m:limLowPr>
                            <m:e>
                              <m:r>
                                <m:rPr>
                                  <m:sty m:val="p"/>
                                </m:rPr>
                                <a:rPr lang="en-US" altLang="zh-CN" i="0" smtClean="0">
                                  <a:solidFill>
                                    <a:prstClr val="black"/>
                                  </a:solidFill>
                                  <a:latin typeface="Cambria Math" panose="02040503050406030204" pitchFamily="18" charset="0"/>
                                  <a:ea typeface="微软雅黑" panose="020B0503020204020204" pitchFamily="34" charset="-122"/>
                                  <a:sym typeface="+mn-ea"/>
                                </a:rPr>
                                <m:t>m</m:t>
                              </m:r>
                              <m:r>
                                <a:rPr lang="en-US" altLang="zh-CN" b="0" i="1" smtClean="0">
                                  <a:solidFill>
                                    <a:prstClr val="black"/>
                                  </a:solidFill>
                                  <a:latin typeface="Cambria Math" panose="02040503050406030204" pitchFamily="18" charset="0"/>
                                  <a:ea typeface="微软雅黑" panose="020B0503020204020204" pitchFamily="34" charset="-122"/>
                                  <a:sym typeface="+mn-ea"/>
                                </a:rPr>
                                <m:t>𝑎𝑥</m:t>
                              </m:r>
                            </m:e>
                            <m:lim>
                              <m:r>
                                <a:rPr lang="zh-CN" altLang="en-US" i="1" smtClean="0">
                                  <a:solidFill>
                                    <a:prstClr val="black"/>
                                  </a:solidFill>
                                  <a:latin typeface="Cambria Math" panose="02040503050406030204" pitchFamily="18" charset="0"/>
                                  <a:ea typeface="微软雅黑" panose="020B0503020204020204" pitchFamily="34" charset="-122"/>
                                  <a:sym typeface="+mn-ea"/>
                                </a:rPr>
                                <m:t>𝛼</m:t>
                              </m:r>
                            </m:lim>
                          </m:limLow>
                        </m:fName>
                        <m:e>
                          <m:nary>
                            <m:naryPr>
                              <m:chr m:val="∑"/>
                              <m:ctrlPr>
                                <a:rPr lang="en-US" altLang="zh-CN" i="1">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i="1">
                                  <a:solidFill>
                                    <a:prstClr val="black"/>
                                  </a:solidFill>
                                  <a:latin typeface="Cambria Math" panose="02040503050406030204" pitchFamily="18" charset="0"/>
                                  <a:ea typeface="微软雅黑" panose="020B0503020204020204" pitchFamily="34" charset="-122"/>
                                  <a:sym typeface="+mn-ea"/>
                                </a:rPr>
                                <m:t>𝑖</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sub>
                            <m:sup>
                              <m:r>
                                <a:rPr lang="en-US" altLang="zh-CN" i="1">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e>
                          </m:nary>
                          <m:r>
                            <a:rPr lang="en-US" altLang="zh-CN" b="0" i="1" smtClean="0">
                              <a:solidFill>
                                <a:prstClr val="black"/>
                              </a:solidFill>
                              <a:latin typeface="Cambria Math" panose="02040503050406030204" pitchFamily="18" charset="0"/>
                              <a:ea typeface="微软雅黑" panose="020B0503020204020204" pitchFamily="34" charset="-122"/>
                              <a:sym typeface="+mn-ea"/>
                            </a:rPr>
                            <m:t>−</m:t>
                          </m:r>
                          <m:f>
                            <m:fPr>
                              <m:ctrlPr>
                                <a:rPr lang="en-US" altLang="zh-CN" i="1" smtClean="0">
                                  <a:solidFill>
                                    <a:prstClr val="black"/>
                                  </a:solidFill>
                                  <a:latin typeface="Cambria Math" panose="02040503050406030204" pitchFamily="18" charset="0"/>
                                  <a:ea typeface="微软雅黑" panose="020B0503020204020204" pitchFamily="34" charset="-122"/>
                                  <a:sym typeface="+mn-ea"/>
                                </a:rPr>
                              </m:ctrlPr>
                            </m:fPr>
                            <m:num>
                              <m:r>
                                <a:rPr lang="en-US" altLang="zh-CN" b="0" i="1" smtClean="0">
                                  <a:solidFill>
                                    <a:prstClr val="black"/>
                                  </a:solidFill>
                                  <a:latin typeface="Cambria Math" panose="02040503050406030204" pitchFamily="18" charset="0"/>
                                  <a:ea typeface="微软雅黑" panose="020B0503020204020204" pitchFamily="34" charset="-122"/>
                                  <a:sym typeface="+mn-ea"/>
                                </a:rPr>
                                <m:t>1</m:t>
                              </m:r>
                            </m:num>
                            <m:den>
                              <m:r>
                                <a:rPr lang="en-US" altLang="zh-CN" b="0" i="1" smtClean="0">
                                  <a:solidFill>
                                    <a:prstClr val="black"/>
                                  </a:solidFill>
                                  <a:latin typeface="Cambria Math" panose="02040503050406030204" pitchFamily="18" charset="0"/>
                                  <a:ea typeface="微软雅黑" panose="020B0503020204020204" pitchFamily="34" charset="-122"/>
                                  <a:sym typeface="+mn-ea"/>
                                </a:rPr>
                                <m:t>2</m:t>
                              </m:r>
                            </m:den>
                          </m:f>
                          <m:nary>
                            <m:naryPr>
                              <m:chr m:val="∑"/>
                              <m:ctrlPr>
                                <a:rPr lang="en-US" altLang="zh-CN" i="1" smtClean="0">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b="0" i="1" smtClean="0">
                                  <a:solidFill>
                                    <a:prstClr val="black"/>
                                  </a:solidFill>
                                  <a:latin typeface="Cambria Math" panose="02040503050406030204" pitchFamily="18" charset="0"/>
                                  <a:ea typeface="微软雅黑" panose="020B0503020204020204" pitchFamily="34" charset="-122"/>
                                  <a:sym typeface="+mn-ea"/>
                                </a:rPr>
                                <m:t>𝑖</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1</m:t>
                              </m:r>
                            </m:sub>
                            <m:sup>
                              <m:r>
                                <a:rPr lang="en-US" altLang="zh-CN" b="0" i="1" smtClean="0">
                                  <a:solidFill>
                                    <a:prstClr val="black"/>
                                  </a:solidFill>
                                  <a:latin typeface="Cambria Math" panose="02040503050406030204" pitchFamily="18" charset="0"/>
                                  <a:ea typeface="微软雅黑" panose="020B0503020204020204" pitchFamily="34" charset="-122"/>
                                  <a:sym typeface="+mn-ea"/>
                                </a:rPr>
                                <m:t>𝑚</m:t>
                              </m:r>
                            </m:sup>
                            <m:e>
                              <m:nary>
                                <m:naryPr>
                                  <m:chr m:val="∑"/>
                                  <m:ctrlPr>
                                    <a:rPr lang="en-US" altLang="zh-CN" i="1" smtClean="0">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b="0" i="1" smtClean="0">
                                      <a:solidFill>
                                        <a:prstClr val="black"/>
                                      </a:solidFill>
                                      <a:latin typeface="Cambria Math" panose="02040503050406030204" pitchFamily="18" charset="0"/>
                                      <a:ea typeface="微软雅黑" panose="020B0503020204020204" pitchFamily="34" charset="-122"/>
                                      <a:sym typeface="+mn-ea"/>
                                    </a:rPr>
                                    <m:t>𝑗</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1</m:t>
                                  </m:r>
                                </m:sub>
                                <m:sup>
                                  <m:r>
                                    <a:rPr lang="en-US" altLang="zh-CN" b="0" i="1" smtClean="0">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𝑗</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𝑗</m:t>
                                      </m:r>
                                    </m:sub>
                                  </m:sSub>
                                  <m:sSubSup>
                                    <m:sSubSup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SupPr>
                                    <m:e>
                                      <m:r>
                                        <a:rPr lang="en-US" altLang="zh-CN" b="0" i="1" smtClean="0">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up>
                                      <m:r>
                                        <a:rPr lang="en-US" altLang="zh-CN" b="0" i="1" smtClean="0">
                                          <a:solidFill>
                                            <a:prstClr val="black"/>
                                          </a:solidFill>
                                          <a:latin typeface="Cambria Math" panose="02040503050406030204" pitchFamily="18" charset="0"/>
                                          <a:ea typeface="微软雅黑" panose="020B0503020204020204" pitchFamily="34" charset="-122"/>
                                          <a:sym typeface="+mn-ea"/>
                                        </a:rPr>
                                        <m:t>𝑇</m:t>
                                      </m:r>
                                    </m:sup>
                                  </m:sSub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𝑗</m:t>
                                      </m:r>
                                    </m:sub>
                                  </m:sSub>
                                </m:e>
                              </m:nary>
                            </m:e>
                          </m:nary>
                        </m:e>
                      </m:func>
                    </m:oMath>
                  </m:oMathPara>
                </a14:m>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mc:Choice>
        <mc:Fallback>
          <p:sp>
            <p:nvSpPr>
              <p:cNvPr id="156" name="矩形 155"/>
              <p:cNvSpPr>
                <a:spLocks noRot="1" noChangeAspect="1" noMove="1" noResize="1" noEditPoints="1" noAdjustHandles="1" noChangeArrowheads="1" noChangeShapeType="1" noTextEdit="1"/>
              </p:cNvSpPr>
              <p:nvPr/>
            </p:nvSpPr>
            <p:spPr>
              <a:xfrm>
                <a:off x="752433" y="1413453"/>
                <a:ext cx="7274313" cy="5155386"/>
              </a:xfrm>
              <a:prstGeom prst="rect">
                <a:avLst/>
              </a:prstGeom>
              <a:blipFill rotWithShape="1">
                <a:blip r:embed="rId17"/>
                <a:stretch>
                  <a:fillRect l="-8" t="-11" r="5"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 name="文本框 154"/>
              <p:cNvSpPr txBox="1"/>
              <p:nvPr/>
            </p:nvSpPr>
            <p:spPr>
              <a:xfrm>
                <a:off x="6033039" y="5912189"/>
                <a:ext cx="4187786" cy="848566"/>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𝑠</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𝑡</m:t>
                      </m:r>
                      <m:r>
                        <a:rPr lang="en-US" altLang="zh-CN" b="0" i="1" smtClean="0">
                          <a:solidFill>
                            <a:prstClr val="black"/>
                          </a:solidFill>
                          <a:latin typeface="Cambria Math" panose="02040503050406030204" pitchFamily="18" charset="0"/>
                          <a:ea typeface="微软雅黑" panose="020B0503020204020204" pitchFamily="34" charset="-122"/>
                          <a:sym typeface="+mn-ea"/>
                        </a:rPr>
                        <m:t>.   </m:t>
                      </m:r>
                      <m:nary>
                        <m:naryPr>
                          <m:chr m:val="∑"/>
                          <m:ctrlPr>
                            <a:rPr lang="en-US" altLang="zh-CN" b="0" i="1" smtClean="0">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b="0" i="1" smtClean="0">
                              <a:solidFill>
                                <a:prstClr val="black"/>
                              </a:solidFill>
                              <a:latin typeface="Cambria Math" panose="02040503050406030204" pitchFamily="18" charset="0"/>
                              <a:ea typeface="微软雅黑" panose="020B0503020204020204" pitchFamily="34" charset="-122"/>
                              <a:sym typeface="+mn-ea"/>
                            </a:rPr>
                            <m:t>𝑖</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1</m:t>
                          </m:r>
                        </m:sub>
                        <m:sup>
                          <m:r>
                            <a:rPr lang="en-US" altLang="zh-CN" b="0" i="1" smtClean="0">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e>
                      </m:nary>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0</m:t>
                      </m:r>
                      <m:r>
                        <a:rPr lang="en-US" altLang="zh-CN" b="0" i="1" smtClean="0">
                          <a:solidFill>
                            <a:prstClr val="black"/>
                          </a:solidFill>
                          <a:latin typeface="Cambria Math" panose="02040503050406030204" pitchFamily="18" charset="0"/>
                          <a:ea typeface="微软雅黑" panose="020B0503020204020204" pitchFamily="34" charset="-122"/>
                          <a:sym typeface="+mn-ea"/>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0</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𝑖</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1</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2</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𝑚</m:t>
                      </m:r>
                    </m:oMath>
                  </m:oMathPara>
                </a14:m>
                <a:endParaRPr lang="zh-CN" altLang="en-US" dirty="0"/>
              </a:p>
            </p:txBody>
          </p:sp>
        </mc:Choice>
        <mc:Fallback>
          <p:sp>
            <p:nvSpPr>
              <p:cNvPr id="155" name="文本框 154"/>
              <p:cNvSpPr txBox="1">
                <a:spLocks noRot="1" noChangeAspect="1" noMove="1" noResize="1" noEditPoints="1" noAdjustHandles="1" noChangeArrowheads="1" noChangeShapeType="1" noTextEdit="1"/>
              </p:cNvSpPr>
              <p:nvPr/>
            </p:nvSpPr>
            <p:spPr>
              <a:xfrm>
                <a:off x="6033039" y="5912189"/>
                <a:ext cx="4187786" cy="848566"/>
              </a:xfrm>
              <a:prstGeom prst="rect">
                <a:avLst/>
              </a:prstGeom>
              <a:blipFill rotWithShape="1">
                <a:blip r:embed="rId18"/>
                <a:stretch>
                  <a:fillRect l="-13" t="-40" r="12"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7240479" y="1247478"/>
                <a:ext cx="2157514" cy="81176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zh-CN" altLang="en-US" i="1" smtClean="0">
                                          <a:latin typeface="Cambria Math" panose="02040503050406030204" pitchFamily="18" charset="0"/>
                                        </a:rPr>
                                        <m:t>𝜔</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lim>
                                  </m:limLow>
                                </m:fName>
                                <m:e>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zh-CN" altLang="en-US" i="1">
                                              <a:latin typeface="Cambria Math" panose="02040503050406030204" pitchFamily="18" charset="0"/>
                                            </a:rPr>
                                            <m:t>𝛼</m:t>
                                          </m:r>
                                        </m:lim>
                                      </m:limLow>
                                    </m:fName>
                                    <m:e>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zh-CN" altLang="en-US" b="0" i="1" smtClean="0">
                                          <a:latin typeface="Cambria Math" panose="02040503050406030204" pitchFamily="18" charset="0"/>
                                        </a:rPr>
                                        <m:t>𝜔</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m:t>
                                      </m:r>
                                    </m:e>
                                  </m:func>
                                </m:e>
                              </m:func>
                            </m:e>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zh-CN" altLang="en-US" b="0" i="1" smtClean="0">
                                  <a:latin typeface="Cambria Math" panose="02040503050406030204" pitchFamily="18" charset="0"/>
                                </a:rPr>
                                <m:t>𝛼</m:t>
                              </m:r>
                              <m:r>
                                <a:rPr lang="zh-CN" altLang="en-US" b="0" i="1" smtClean="0">
                                  <a:latin typeface="Cambria Math" panose="02040503050406030204" pitchFamily="18" charset="0"/>
                                </a:rPr>
                                <m:t>≥</m:t>
                              </m:r>
                              <m:r>
                                <a:rPr lang="zh-CN" altLang="en-US" b="0" i="1" smtClean="0">
                                  <a:latin typeface="Cambria Math" panose="02040503050406030204" pitchFamily="18" charset="0"/>
                                </a:rPr>
                                <m:t>0</m:t>
                              </m:r>
                            </m:e>
                          </m:eqArr>
                        </m:e>
                      </m:d>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7240479" y="1247478"/>
                <a:ext cx="2157514" cy="811761"/>
              </a:xfrm>
              <a:prstGeom prst="rect">
                <a:avLst/>
              </a:prstGeom>
              <a:blipFill rotWithShape="1">
                <a:blip r:embed="rId19"/>
                <a:stretch>
                  <a:fillRect l="-10" t="-42" r="29" b="70"/>
                </a:stretch>
              </a:blipFill>
            </p:spPr>
            <p:txBody>
              <a:bodyPr/>
              <a:lstStyle/>
              <a:p>
                <a:r>
                  <a:rPr lang="zh-CN" altLang="en-US">
                    <a:noFill/>
                  </a:rPr>
                  <a:t> </a:t>
                </a:r>
              </a:p>
            </p:txBody>
          </p:sp>
        </mc:Fallback>
      </mc:AlternateContent>
      <p:sp>
        <p:nvSpPr>
          <p:cNvPr id="5" name="右箭头 4"/>
          <p:cNvSpPr/>
          <p:nvPr/>
        </p:nvSpPr>
        <p:spPr>
          <a:xfrm>
            <a:off x="6889126" y="1579687"/>
            <a:ext cx="318558" cy="222422"/>
          </a:xfrm>
          <a:prstGeom prst="rightArrow">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58" name="文本框 157"/>
              <p:cNvSpPr txBox="1"/>
              <p:nvPr/>
            </p:nvSpPr>
            <p:spPr>
              <a:xfrm>
                <a:off x="9710792" y="1247478"/>
                <a:ext cx="2210157" cy="81176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m:t>
                                      </m:r>
                                      <m:r>
                                        <a:rPr lang="en-US" altLang="zh-CN" b="0" i="1" smtClean="0">
                                          <a:latin typeface="Cambria Math" panose="02040503050406030204" pitchFamily="18" charset="0"/>
                                        </a:rPr>
                                        <m:t>𝑎𝑥</m:t>
                                      </m:r>
                                    </m:e>
                                    <m:lim>
                                      <m:r>
                                        <a:rPr lang="zh-CN" altLang="en-US" i="1">
                                          <a:latin typeface="Cambria Math" panose="02040503050406030204" pitchFamily="18" charset="0"/>
                                        </a:rPr>
                                        <m:t>𝛼</m:t>
                                      </m:r>
                                    </m:lim>
                                  </m:limLow>
                                </m:fName>
                                <m:e>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m:t>
                                          </m:r>
                                          <m:r>
                                            <a:rPr lang="en-US" altLang="zh-CN" b="0" i="1" smtClean="0">
                                              <a:latin typeface="Cambria Math" panose="02040503050406030204" pitchFamily="18" charset="0"/>
                                            </a:rPr>
                                            <m:t>𝑖𝑛</m:t>
                                          </m:r>
                                        </m:e>
                                        <m:lim>
                                          <m:r>
                                            <a:rPr lang="zh-CN" altLang="en-US" i="1">
                                              <a:latin typeface="Cambria Math" panose="02040503050406030204" pitchFamily="18" charset="0"/>
                                            </a:rPr>
                                            <m:t>𝜔</m:t>
                                          </m:r>
                                          <m:r>
                                            <a:rPr lang="en-US" altLang="zh-CN" i="1">
                                              <a:latin typeface="Cambria Math" panose="02040503050406030204" pitchFamily="18" charset="0"/>
                                            </a:rPr>
                                            <m:t>,</m:t>
                                          </m:r>
                                          <m:r>
                                            <a:rPr lang="en-US" altLang="zh-CN" i="1">
                                              <a:latin typeface="Cambria Math" panose="02040503050406030204" pitchFamily="18" charset="0"/>
                                            </a:rPr>
                                            <m:t>𝑏</m:t>
                                          </m:r>
                                        </m:lim>
                                      </m:limLow>
                                    </m:fName>
                                    <m:e>
                                      <m:r>
                                        <a:rPr lang="en-US" altLang="zh-CN" b="0" i="1" smtClean="0">
                                          <a:latin typeface="Cambria Math" panose="02040503050406030204" pitchFamily="18" charset="0"/>
                                        </a:rPr>
                                        <m:t>𝐿</m:t>
                                      </m:r>
                                      <m:r>
                                        <a:rPr lang="en-US" altLang="zh-CN" b="0" i="1" smtClean="0">
                                          <a:latin typeface="Cambria Math" panose="02040503050406030204" pitchFamily="18" charset="0"/>
                                        </a:rPr>
                                        <m:t>(</m:t>
                                      </m:r>
                                      <m:r>
                                        <a:rPr lang="zh-CN" altLang="en-US" b="0" i="1" smtClean="0">
                                          <a:latin typeface="Cambria Math" panose="02040503050406030204" pitchFamily="18" charset="0"/>
                                        </a:rPr>
                                        <m:t>𝜔</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zh-CN" altLang="en-US" b="0" i="1" smtClean="0">
                                          <a:latin typeface="Cambria Math" panose="02040503050406030204" pitchFamily="18" charset="0"/>
                                        </a:rPr>
                                        <m:t>𝛼</m:t>
                                      </m:r>
                                      <m:r>
                                        <a:rPr lang="en-US" altLang="zh-CN" b="0" i="1" smtClean="0">
                                          <a:latin typeface="Cambria Math" panose="02040503050406030204" pitchFamily="18" charset="0"/>
                                        </a:rPr>
                                        <m:t>)</m:t>
                                      </m:r>
                                    </m:e>
                                  </m:func>
                                </m:e>
                              </m:func>
                            </m:e>
                            <m:e>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zh-CN" altLang="en-US" b="0" i="1" smtClean="0">
                                  <a:latin typeface="Cambria Math" panose="02040503050406030204" pitchFamily="18" charset="0"/>
                                </a:rPr>
                                <m:t>𝛼</m:t>
                              </m:r>
                              <m:r>
                                <a:rPr lang="zh-CN" altLang="en-US" b="0" i="1" smtClean="0">
                                  <a:latin typeface="Cambria Math" panose="02040503050406030204" pitchFamily="18" charset="0"/>
                                </a:rPr>
                                <m:t>≥</m:t>
                              </m:r>
                              <m:r>
                                <a:rPr lang="zh-CN" altLang="en-US" b="0" i="1" smtClean="0">
                                  <a:latin typeface="Cambria Math" panose="02040503050406030204" pitchFamily="18" charset="0"/>
                                </a:rPr>
                                <m:t>0</m:t>
                              </m:r>
                            </m:e>
                          </m:eqArr>
                        </m:e>
                      </m:d>
                    </m:oMath>
                  </m:oMathPara>
                </a14:m>
                <a:endParaRPr lang="zh-CN" altLang="en-US" dirty="0"/>
              </a:p>
            </p:txBody>
          </p:sp>
        </mc:Choice>
        <mc:Fallback>
          <p:sp>
            <p:nvSpPr>
              <p:cNvPr id="158" name="文本框 157"/>
              <p:cNvSpPr txBox="1">
                <a:spLocks noRot="1" noChangeAspect="1" noMove="1" noResize="1" noEditPoints="1" noAdjustHandles="1" noChangeArrowheads="1" noChangeShapeType="1" noTextEdit="1"/>
              </p:cNvSpPr>
              <p:nvPr/>
            </p:nvSpPr>
            <p:spPr>
              <a:xfrm>
                <a:off x="9710792" y="1247478"/>
                <a:ext cx="2210157" cy="811761"/>
              </a:xfrm>
              <a:prstGeom prst="rect">
                <a:avLst/>
              </a:prstGeom>
              <a:blipFill rotWithShape="1">
                <a:blip r:embed="rId20"/>
                <a:stretch>
                  <a:fillRect l="-17" t="-42" r="4" b="70"/>
                </a:stretch>
              </a:blipFill>
            </p:spPr>
            <p:txBody>
              <a:bodyPr/>
              <a:lstStyle/>
              <a:p>
                <a:r>
                  <a:rPr lang="zh-CN" altLang="en-US">
                    <a:noFill/>
                  </a:rPr>
                  <a:t> </a:t>
                </a:r>
              </a:p>
            </p:txBody>
          </p:sp>
        </mc:Fallback>
      </mc:AlternateContent>
      <p:sp>
        <p:nvSpPr>
          <p:cNvPr id="159" name="右箭头 158"/>
          <p:cNvSpPr/>
          <p:nvPr/>
        </p:nvSpPr>
        <p:spPr>
          <a:xfrm>
            <a:off x="9359439" y="1579687"/>
            <a:ext cx="318558" cy="222422"/>
          </a:xfrm>
          <a:prstGeom prst="rightArrow">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4" y="951861"/>
            <a:ext cx="4174871"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线性可分</a:t>
            </a:r>
            <a:r>
              <a:rPr kumimoji="0" lang="en-US" altLang="zh-CN"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SVM-SMO</a:t>
            </a: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n-cs"/>
              </a:rPr>
              <a:t>算法</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6695648" y="3398971"/>
            <a:ext cx="5261021" cy="3086697"/>
            <a:chOff x="2869392" y="2189391"/>
            <a:chExt cx="5937876" cy="3483815"/>
          </a:xfrm>
        </p:grpSpPr>
        <p:sp>
          <p:nvSpPr>
            <p:cNvPr id="82" name="内容占位符 3"/>
            <p:cNvSpPr txBox="1"/>
            <p:nvPr/>
          </p:nvSpPr>
          <p:spPr>
            <a:xfrm>
              <a:off x="8028499" y="2345674"/>
              <a:ext cx="778769" cy="451135"/>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44546A"/>
                </a:buClr>
                <a:buSzPct val="100000"/>
                <a:buFont typeface="Wingdings" panose="05000000000000000000" pitchFamily="2" charset="2"/>
                <a:buNone/>
                <a:defRPr/>
              </a:pPr>
              <a:r>
                <a:rPr kumimoji="0" lang="zh-CN" altLang="en-US" sz="14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间隔</a:t>
              </a:r>
              <a:endParaRPr kumimoji="0" lang="zh-CN" altLang="en-US" sz="14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cxnSp>
          <p:nvCxnSpPr>
            <p:cNvPr id="83" name="直接箭头连接符 82"/>
            <p:cNvCxnSpPr/>
            <p:nvPr/>
          </p:nvCxnSpPr>
          <p:spPr>
            <a:xfrm flipH="1" flipV="1">
              <a:off x="3724200" y="2206222"/>
              <a:ext cx="0" cy="31216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3713857" y="5327903"/>
              <a:ext cx="381596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484318" y="5226913"/>
              <a:ext cx="309741" cy="3473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a:ea typeface="等线" panose="02010600030101010101" pitchFamily="2" charset="-122"/>
                  <a:cs typeface="+mn-cs"/>
                </a:rPr>
                <a:t>0</a:t>
              </a:r>
              <a:endParaRPr kumimoji="0" lang="zh-CN" altLang="en-US" sz="1400" b="0" i="0" u="none" strike="noStrike" kern="1200" cap="none" spc="0" normalizeH="0" baseline="0" noProof="0" dirty="0">
                <a:ln>
                  <a:noFill/>
                </a:ln>
                <a:solidFill>
                  <a:prstClr val="black"/>
                </a:solidFill>
                <a:effectLst/>
                <a:uLnTx/>
                <a:uFillTx/>
                <a:latin typeface="Times"/>
                <a:ea typeface="等线" panose="02010600030101010101" pitchFamily="2" charset="-122"/>
                <a:cs typeface="+mn-cs"/>
              </a:endParaRPr>
            </a:p>
          </p:txBody>
        </p:sp>
        <p:grpSp>
          <p:nvGrpSpPr>
            <p:cNvPr id="86" name="组合 85"/>
            <p:cNvGrpSpPr/>
            <p:nvPr/>
          </p:nvGrpSpPr>
          <p:grpSpPr>
            <a:xfrm>
              <a:off x="5116144" y="2943678"/>
              <a:ext cx="136285" cy="133783"/>
              <a:chOff x="5476803" y="2392530"/>
              <a:chExt cx="108000" cy="108000"/>
            </a:xfrm>
          </p:grpSpPr>
          <p:cxnSp>
            <p:nvCxnSpPr>
              <p:cNvPr id="87" name="直接连接符 8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组合 88"/>
            <p:cNvGrpSpPr/>
            <p:nvPr/>
          </p:nvGrpSpPr>
          <p:grpSpPr>
            <a:xfrm>
              <a:off x="4956136" y="3748667"/>
              <a:ext cx="136285" cy="133783"/>
              <a:chOff x="5476803" y="2392530"/>
              <a:chExt cx="108000" cy="108000"/>
            </a:xfrm>
          </p:grpSpPr>
          <p:cxnSp>
            <p:nvCxnSpPr>
              <p:cNvPr id="90" name="直接连接符 8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735842" y="3553066"/>
              <a:ext cx="136285" cy="133783"/>
              <a:chOff x="5476803" y="2392530"/>
              <a:chExt cx="108000" cy="108000"/>
            </a:xfrm>
          </p:grpSpPr>
          <p:cxnSp>
            <p:nvCxnSpPr>
              <p:cNvPr id="93" name="直接连接符 9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280390" y="3833574"/>
              <a:ext cx="136285" cy="133783"/>
              <a:chOff x="5476803" y="2392530"/>
              <a:chExt cx="108000" cy="108000"/>
            </a:xfrm>
          </p:grpSpPr>
          <p:cxnSp>
            <p:nvCxnSpPr>
              <p:cNvPr id="96" name="直接连接符 9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4506297" y="4052203"/>
              <a:ext cx="136285" cy="133783"/>
              <a:chOff x="5476803" y="2392530"/>
              <a:chExt cx="108000" cy="108000"/>
            </a:xfrm>
          </p:grpSpPr>
          <p:cxnSp>
            <p:nvCxnSpPr>
              <p:cNvPr id="99" name="直接连接符 9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47776" y="4044922"/>
              <a:ext cx="136285" cy="133783"/>
              <a:chOff x="5476803" y="2392530"/>
              <a:chExt cx="108000" cy="108000"/>
            </a:xfrm>
          </p:grpSpPr>
          <p:cxnSp>
            <p:nvCxnSpPr>
              <p:cNvPr id="102" name="直接连接符 1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4" name="组合 103"/>
            <p:cNvGrpSpPr/>
            <p:nvPr/>
          </p:nvGrpSpPr>
          <p:grpSpPr>
            <a:xfrm>
              <a:off x="4397685" y="2995482"/>
              <a:ext cx="136285" cy="133783"/>
              <a:chOff x="5476803" y="2392530"/>
              <a:chExt cx="108000" cy="108000"/>
            </a:xfrm>
          </p:grpSpPr>
          <p:cxnSp>
            <p:nvCxnSpPr>
              <p:cNvPr id="105" name="直接连接符 10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7" name="直接连接符 106"/>
            <p:cNvCxnSpPr/>
            <p:nvPr/>
          </p:nvCxnSpPr>
          <p:spPr>
            <a:xfrm>
              <a:off x="6447730" y="436483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801348" y="4222693"/>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5644555" y="491020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5220250" y="478293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6237925" y="473192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6295597"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5566526" y="464040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515872" y="4119094"/>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869490"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4484817" y="2714325"/>
              <a:ext cx="2466781" cy="2373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5665063" y="2797844"/>
              <a:ext cx="136285" cy="133783"/>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0" name="组合 119"/>
            <p:cNvGrpSpPr/>
            <p:nvPr/>
          </p:nvGrpSpPr>
          <p:grpSpPr>
            <a:xfrm>
              <a:off x="5379744" y="3062373"/>
              <a:ext cx="136285" cy="133783"/>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3" name="组合 122"/>
            <p:cNvGrpSpPr/>
            <p:nvPr/>
          </p:nvGrpSpPr>
          <p:grpSpPr>
            <a:xfrm>
              <a:off x="4173175" y="4231047"/>
              <a:ext cx="136285" cy="133783"/>
              <a:chOff x="5476803" y="2392530"/>
              <a:chExt cx="108000" cy="108000"/>
            </a:xfrm>
          </p:grpSpPr>
          <p:cxnSp>
            <p:nvCxnSpPr>
              <p:cNvPr id="124" name="直接连接符 1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6" name="组合 125"/>
            <p:cNvGrpSpPr/>
            <p:nvPr/>
          </p:nvGrpSpPr>
          <p:grpSpPr>
            <a:xfrm>
              <a:off x="4759051" y="3223402"/>
              <a:ext cx="136285" cy="133783"/>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9" name="组合 128"/>
            <p:cNvGrpSpPr/>
            <p:nvPr/>
          </p:nvGrpSpPr>
          <p:grpSpPr>
            <a:xfrm>
              <a:off x="4303599" y="3503910"/>
              <a:ext cx="136285" cy="133783"/>
              <a:chOff x="5476803" y="2392530"/>
              <a:chExt cx="108000" cy="108000"/>
            </a:xfrm>
          </p:grpSpPr>
          <p:cxnSp>
            <p:nvCxnSpPr>
              <p:cNvPr id="130" name="直接连接符 12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2" name="直接连接符 131"/>
            <p:cNvCxnSpPr/>
            <p:nvPr/>
          </p:nvCxnSpPr>
          <p:spPr>
            <a:xfrm>
              <a:off x="6019636" y="488972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155921" y="429793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295597" y="390046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6747532" y="3617291"/>
              <a:ext cx="13628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36" name="对象 135"/>
            <p:cNvGraphicFramePr>
              <a:graphicFrameLocks noChangeAspect="1"/>
            </p:cNvGraphicFramePr>
            <p:nvPr/>
          </p:nvGraphicFramePr>
          <p:xfrm>
            <a:off x="6951598" y="5405640"/>
            <a:ext cx="280830" cy="267566"/>
          </p:xfrm>
          <a:graphic>
            <a:graphicData uri="http://schemas.openxmlformats.org/presentationml/2006/ole">
              <mc:AlternateContent xmlns:mc="http://schemas.openxmlformats.org/markup-compatibility/2006">
                <mc:Choice xmlns:v="urn:schemas-microsoft-com:vml" Requires="v">
                  <p:oleObj spid="_x0000_s7174" name="Formula" r:id="rId6" imgW="1028700" imgH="981075" progId="Equation.Ribbit">
                    <p:embed/>
                  </p:oleObj>
                </mc:Choice>
                <mc:Fallback>
                  <p:oleObj name="Formula" r:id="rId6" imgW="1028700" imgH="981075" progId="Equation.Ribbit">
                    <p:embed/>
                    <p:pic>
                      <p:nvPicPr>
                        <p:cNvPr id="0" name="对象 135"/>
                        <p:cNvPicPr/>
                        <p:nvPr/>
                      </p:nvPicPr>
                      <p:blipFill>
                        <a:blip r:embed="rId7"/>
                        <a:stretch>
                          <a:fillRect/>
                        </a:stretch>
                      </p:blipFill>
                      <p:spPr>
                        <a:xfrm>
                          <a:off x="6951598" y="5405640"/>
                          <a:ext cx="280830" cy="267566"/>
                        </a:xfrm>
                        <a:prstGeom prst="rect">
                          <a:avLst/>
                        </a:prstGeom>
                      </p:spPr>
                    </p:pic>
                  </p:oleObj>
                </mc:Fallback>
              </mc:AlternateContent>
            </a:graphicData>
          </a:graphic>
        </p:graphicFrame>
        <p:graphicFrame>
          <p:nvGraphicFramePr>
            <p:cNvPr id="137" name="对象 136"/>
            <p:cNvGraphicFramePr>
              <a:graphicFrameLocks noChangeAspect="1"/>
            </p:cNvGraphicFramePr>
            <p:nvPr/>
          </p:nvGraphicFramePr>
          <p:xfrm>
            <a:off x="3301934" y="2454439"/>
            <a:ext cx="290739" cy="267566"/>
          </p:xfrm>
          <a:graphic>
            <a:graphicData uri="http://schemas.openxmlformats.org/presentationml/2006/ole">
              <mc:AlternateContent xmlns:mc="http://schemas.openxmlformats.org/markup-compatibility/2006">
                <mc:Choice xmlns:v="urn:schemas-microsoft-com:vml" Requires="v">
                  <p:oleObj spid="_x0000_s7175" name="Formula" r:id="rId8" imgW="1057275" imgH="981075" progId="Equation.Ribbit">
                    <p:embed/>
                  </p:oleObj>
                </mc:Choice>
                <mc:Fallback>
                  <p:oleObj name="Formula" r:id="rId8" imgW="1057275" imgH="981075" progId="Equation.Ribbit">
                    <p:embed/>
                    <p:pic>
                      <p:nvPicPr>
                        <p:cNvPr id="0" name="对象 136"/>
                        <p:cNvPicPr/>
                        <p:nvPr/>
                      </p:nvPicPr>
                      <p:blipFill>
                        <a:blip r:embed="rId9"/>
                        <a:stretch>
                          <a:fillRect/>
                        </a:stretch>
                      </p:blipFill>
                      <p:spPr>
                        <a:xfrm>
                          <a:off x="3301934" y="2454439"/>
                          <a:ext cx="290739" cy="267566"/>
                        </a:xfrm>
                        <a:prstGeom prst="rect">
                          <a:avLst/>
                        </a:prstGeom>
                      </p:spPr>
                    </p:pic>
                  </p:oleObj>
                </mc:Fallback>
              </mc:AlternateContent>
            </a:graphicData>
          </a:graphic>
        </p:graphicFrame>
        <p:cxnSp>
          <p:nvCxnSpPr>
            <p:cNvPr id="138" name="直接连接符 137"/>
            <p:cNvCxnSpPr/>
            <p:nvPr/>
          </p:nvCxnSpPr>
          <p:spPr>
            <a:xfrm flipV="1">
              <a:off x="4773286" y="2903108"/>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4284491" y="2450816"/>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4896115" y="3997776"/>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1" name="椭圆 140"/>
            <p:cNvSpPr/>
            <p:nvPr/>
          </p:nvSpPr>
          <p:spPr>
            <a:xfrm>
              <a:off x="5168558" y="4674248"/>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2" name="椭圆 141"/>
            <p:cNvSpPr/>
            <p:nvPr/>
          </p:nvSpPr>
          <p:spPr>
            <a:xfrm>
              <a:off x="5761522" y="4107900"/>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3" name="右大括号 173"/>
            <p:cNvSpPr/>
            <p:nvPr/>
          </p:nvSpPr>
          <p:spPr>
            <a:xfrm rot="19020000">
              <a:off x="6911076" y="2347436"/>
              <a:ext cx="181713" cy="668916"/>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44" name="任意多边形 193"/>
            <p:cNvSpPr/>
            <p:nvPr/>
          </p:nvSpPr>
          <p:spPr>
            <a:xfrm>
              <a:off x="5975610" y="2492567"/>
              <a:ext cx="234382" cy="460158"/>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5" name="任意多边形 194"/>
            <p:cNvSpPr/>
            <p:nvPr/>
          </p:nvSpPr>
          <p:spPr>
            <a:xfrm>
              <a:off x="6480746" y="3688981"/>
              <a:ext cx="472769" cy="30752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6" name="任意多边形 195"/>
            <p:cNvSpPr/>
            <p:nvPr/>
          </p:nvSpPr>
          <p:spPr>
            <a:xfrm>
              <a:off x="6593970" y="3092191"/>
              <a:ext cx="472769" cy="301364"/>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147" name="直接连接符 146"/>
            <p:cNvCxnSpPr/>
            <p:nvPr/>
          </p:nvCxnSpPr>
          <p:spPr>
            <a:xfrm flipH="1" flipV="1">
              <a:off x="5177269" y="3010569"/>
              <a:ext cx="714190" cy="73809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8" name="右大括号 173"/>
            <p:cNvSpPr/>
            <p:nvPr/>
          </p:nvSpPr>
          <p:spPr>
            <a:xfrm rot="18960000" flipH="1">
              <a:off x="5386444" y="2982443"/>
              <a:ext cx="136285" cy="936482"/>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pic>
          <p:nvPicPr>
            <p:cNvPr id="149" name="图片 1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8009" y="3223402"/>
              <a:ext cx="1341236" cy="310923"/>
            </a:xfrm>
            <a:prstGeom prst="rect">
              <a:avLst/>
            </a:prstGeom>
          </p:spPr>
        </p:pic>
        <p:pic>
          <p:nvPicPr>
            <p:cNvPr id="150" name="图片 1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2295" y="2189391"/>
              <a:ext cx="1335140" cy="304826"/>
            </a:xfrm>
            <a:prstGeom prst="rect">
              <a:avLst/>
            </a:prstGeom>
          </p:spPr>
        </p:pic>
        <p:pic>
          <p:nvPicPr>
            <p:cNvPr id="151" name="图片 1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82645" y="3826140"/>
              <a:ext cx="1518036" cy="304826"/>
            </a:xfrm>
            <a:prstGeom prst="rect">
              <a:avLst/>
            </a:prstGeom>
          </p:spPr>
        </p:pic>
        <p:pic>
          <p:nvPicPr>
            <p:cNvPr id="152" name="图片 1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59290" y="3481965"/>
              <a:ext cx="121931" cy="219475"/>
            </a:xfrm>
            <a:prstGeom prst="rect">
              <a:avLst/>
            </a:prstGeom>
          </p:spPr>
        </p:pic>
        <p:sp>
          <p:nvSpPr>
            <p:cNvPr id="153" name="内容占位符 3"/>
            <p:cNvSpPr txBox="1"/>
            <p:nvPr/>
          </p:nvSpPr>
          <p:spPr>
            <a:xfrm>
              <a:off x="2869392" y="4802985"/>
              <a:ext cx="1029777" cy="303654"/>
            </a:xfrm>
            <a:prstGeom prst="rect">
              <a:avLst/>
            </a:prstGeom>
          </p:spPr>
          <p:txBody>
            <a:bodyPr vert="horz" lIns="91440" tIns="46800" rIns="91440" bIns="45720" rtlCol="0">
              <a:normAutofit lnSpcReduction="100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44546A"/>
                </a:buClr>
                <a:buSzPct val="100000"/>
                <a:buFont typeface="Wingdings" panose="05000000000000000000" pitchFamily="2" charset="2"/>
                <a:buNone/>
                <a:defRPr/>
              </a:pPr>
              <a:r>
                <a:rPr kumimoji="0" lang="zh-CN" altLang="en-US" sz="14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rPr>
                <a:t>支持向量</a:t>
              </a:r>
              <a:endParaRPr kumimoji="0" lang="zh-CN" altLang="en-US" sz="1400" b="0" i="0" u="none" strike="noStrike" kern="1200" cap="none" spc="0" normalizeH="0" baseline="0" noProof="0" dirty="0">
                <a:ln>
                  <a:noFill/>
                </a:ln>
                <a:solidFill>
                  <a:prstClr val="black"/>
                </a:solidFill>
                <a:effectLst/>
                <a:uLnTx/>
                <a:uFillTx/>
                <a:latin typeface="Verdana" panose="020B0604030504040204" pitchFamily="34" charset="0"/>
                <a:ea typeface="幼圆" panose="02010509060101010101" pitchFamily="49" charset="-122"/>
                <a:cs typeface="+mn-cs"/>
              </a:endParaRPr>
            </a:p>
          </p:txBody>
        </p:sp>
        <p:pic>
          <p:nvPicPr>
            <p:cNvPr id="154" name="图片 15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67066" y="2217638"/>
              <a:ext cx="951058" cy="579170"/>
            </a:xfrm>
            <a:prstGeom prst="rect">
              <a:avLst/>
            </a:prstGeom>
          </p:spPr>
        </p:pic>
        <p:cxnSp>
          <p:nvCxnSpPr>
            <p:cNvPr id="8" name="直接箭头连接符 7"/>
            <p:cNvCxnSpPr>
              <a:stCxn id="153" idx="3"/>
              <a:endCxn id="140" idx="4"/>
            </p:cNvCxnSpPr>
            <p:nvPr/>
          </p:nvCxnSpPr>
          <p:spPr>
            <a:xfrm flipV="1">
              <a:off x="3899169" y="4220748"/>
              <a:ext cx="1110517" cy="7340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53" idx="3"/>
              <a:endCxn id="141" idx="3"/>
            </p:cNvCxnSpPr>
            <p:nvPr/>
          </p:nvCxnSpPr>
          <p:spPr>
            <a:xfrm flipV="1">
              <a:off x="3899169" y="4864568"/>
              <a:ext cx="1302653" cy="90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0" name="内容占位符 3"/>
                <p:cNvSpPr txBox="1"/>
                <p:nvPr/>
              </p:nvSpPr>
              <p:spPr>
                <a:xfrm>
                  <a:off x="4893301" y="2669453"/>
                  <a:ext cx="321089" cy="307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44546A"/>
                    </a:buClr>
                    <a:buSzPct val="100000"/>
                    <a:buFont typeface="Wingdings" panose="05000000000000000000" pitchFamily="2" charset="2"/>
                    <a:buNone/>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smtClean="0">
                            <a:ln>
                              <a:noFill/>
                            </a:ln>
                            <a:solidFill>
                              <a:srgbClr val="00B0F0"/>
                            </a:solidFill>
                            <a:effectLst/>
                            <a:uLnTx/>
                            <a:uFillTx/>
                            <a:latin typeface="Cambria Math" panose="02040503050406030204" pitchFamily="18" charset="0"/>
                            <a:cs typeface="+mn-cs"/>
                          </a:rPr>
                          <m:t>𝑿</m:t>
                        </m:r>
                      </m:oMath>
                    </m:oMathPara>
                  </a14:m>
                  <a:endParaRPr kumimoji="0" lang="zh-CN" altLang="en-US" sz="1400" b="1" i="0" u="none" strike="noStrike" kern="1200" cap="none" spc="0" normalizeH="0" baseline="0" noProof="0" dirty="0">
                    <a:ln>
                      <a:noFill/>
                    </a:ln>
                    <a:solidFill>
                      <a:srgbClr val="00B0F0"/>
                    </a:solidFill>
                    <a:effectLst/>
                    <a:uLnTx/>
                    <a:uFillTx/>
                    <a:latin typeface="Verdana" panose="020B0604030504040204" pitchFamily="34" charset="0"/>
                    <a:ea typeface="幼圆" panose="02010509060101010101" pitchFamily="49" charset="-122"/>
                    <a:cs typeface="+mn-cs"/>
                  </a:endParaRPr>
                </a:p>
              </p:txBody>
            </p:sp>
          </mc:Choice>
          <mc:Fallback>
            <p:sp>
              <p:nvSpPr>
                <p:cNvPr id="160" name="内容占位符 3"/>
                <p:cNvSpPr txBox="1">
                  <a:spLocks noRot="1" noChangeAspect="1" noMove="1" noResize="1" noEditPoints="1" noAdjustHandles="1" noChangeArrowheads="1" noChangeShapeType="1" noTextEdit="1"/>
                </p:cNvSpPr>
                <p:nvPr/>
              </p:nvSpPr>
              <p:spPr>
                <a:xfrm>
                  <a:off x="4893301" y="2669453"/>
                  <a:ext cx="321089" cy="307134"/>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1" name="内容占位符 3"/>
                <p:cNvSpPr txBox="1"/>
                <p:nvPr/>
              </p:nvSpPr>
              <p:spPr>
                <a:xfrm>
                  <a:off x="5802087" y="3711497"/>
                  <a:ext cx="321089" cy="307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44546A"/>
                    </a:buClr>
                    <a:buSzPct val="100000"/>
                    <a:buFont typeface="Wingdings" panose="05000000000000000000" pitchFamily="2" charset="2"/>
                    <a:buNone/>
                    <a:defRPr/>
                  </a:pPr>
                  <a14:m>
                    <m:oMathPara xmlns:m="http://schemas.openxmlformats.org/officeDocument/2006/math">
                      <m:oMathParaPr>
                        <m:jc m:val="centerGroup"/>
                      </m:oMathParaPr>
                      <m:oMath xmlns:m="http://schemas.openxmlformats.org/officeDocument/2006/math">
                        <m:sSup>
                          <m:sSupPr>
                            <m:ctrlPr>
                              <a:rPr kumimoji="0" lang="en-US" altLang="zh-CN" sz="1400" b="1" i="1" u="none" strike="noStrike" kern="1200" cap="none" spc="0" normalizeH="0" baseline="0" noProof="0" smtClean="0">
                                <a:ln>
                                  <a:noFill/>
                                </a:ln>
                                <a:solidFill>
                                  <a:srgbClr val="00B0F0"/>
                                </a:solidFill>
                                <a:effectLst/>
                                <a:uLnTx/>
                                <a:uFillTx/>
                                <a:latin typeface="Cambria Math" panose="02040503050406030204" pitchFamily="18" charset="0"/>
                                <a:cs typeface="+mn-cs"/>
                              </a:rPr>
                            </m:ctrlPr>
                          </m:sSupPr>
                          <m:e>
                            <m:r>
                              <a:rPr kumimoji="0" lang="en-US" altLang="zh-CN" sz="1400" b="1" i="1" u="none" strike="noStrike" kern="1200" cap="none" spc="0" normalizeH="0" baseline="0" noProof="0" smtClean="0">
                                <a:ln>
                                  <a:noFill/>
                                </a:ln>
                                <a:solidFill>
                                  <a:srgbClr val="00B0F0"/>
                                </a:solidFill>
                                <a:effectLst/>
                                <a:uLnTx/>
                                <a:uFillTx/>
                                <a:latin typeface="Cambria Math" panose="02040503050406030204" pitchFamily="18" charset="0"/>
                                <a:cs typeface="+mn-cs"/>
                              </a:rPr>
                              <m:t>𝑿</m:t>
                            </m:r>
                          </m:e>
                          <m:sup>
                            <m:r>
                              <a:rPr kumimoji="0" lang="en-US" altLang="zh-CN" sz="1400" b="1" i="1" u="none" strike="noStrike" kern="1200" cap="none" spc="0" normalizeH="0" baseline="0" noProof="0" smtClean="0">
                                <a:ln>
                                  <a:noFill/>
                                </a:ln>
                                <a:solidFill>
                                  <a:srgbClr val="00B0F0"/>
                                </a:solidFill>
                                <a:effectLst/>
                                <a:uLnTx/>
                                <a:uFillTx/>
                                <a:latin typeface="Cambria Math" panose="02040503050406030204" pitchFamily="18" charset="0"/>
                                <a:cs typeface="+mn-cs"/>
                              </a:rPr>
                              <m:t>′</m:t>
                            </m:r>
                          </m:sup>
                        </m:sSup>
                      </m:oMath>
                    </m:oMathPara>
                  </a14:m>
                  <a:endParaRPr kumimoji="0" lang="zh-CN" altLang="en-US" sz="1400" b="1" i="0" u="none" strike="noStrike" kern="1200" cap="none" spc="0" normalizeH="0" baseline="0" noProof="0" dirty="0">
                    <a:ln>
                      <a:noFill/>
                    </a:ln>
                    <a:solidFill>
                      <a:srgbClr val="00B0F0"/>
                    </a:solidFill>
                    <a:effectLst/>
                    <a:uLnTx/>
                    <a:uFillTx/>
                    <a:latin typeface="Verdana" panose="020B0604030504040204" pitchFamily="34" charset="0"/>
                    <a:ea typeface="幼圆" panose="02010509060101010101" pitchFamily="49" charset="-122"/>
                    <a:cs typeface="+mn-cs"/>
                  </a:endParaRPr>
                </a:p>
              </p:txBody>
            </p:sp>
          </mc:Choice>
          <mc:Fallback>
            <p:sp>
              <p:nvSpPr>
                <p:cNvPr id="161" name="内容占位符 3"/>
                <p:cNvSpPr txBox="1">
                  <a:spLocks noRot="1" noChangeAspect="1" noMove="1" noResize="1" noEditPoints="1" noAdjustHandles="1" noChangeArrowheads="1" noChangeShapeType="1" noTextEdit="1"/>
                </p:cNvSpPr>
                <p:nvPr/>
              </p:nvSpPr>
              <p:spPr>
                <a:xfrm>
                  <a:off x="5802087" y="3711497"/>
                  <a:ext cx="321089" cy="307134"/>
                </a:xfrm>
                <a:prstGeom prst="rect">
                  <a:avLst/>
                </a:prstGeom>
                <a:blipFill rotWithShape="1">
                  <a:blip r:embed="rId16"/>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6" name="矩形 155"/>
              <p:cNvSpPr/>
              <p:nvPr/>
            </p:nvSpPr>
            <p:spPr>
              <a:xfrm>
                <a:off x="752433" y="1854009"/>
                <a:ext cx="7274313" cy="4156522"/>
              </a:xfrm>
              <a:prstGeom prst="rect">
                <a:avLst/>
              </a:prstGeom>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基本思路：不断执行如下两个步骤直至收敛。</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742950" marR="0" lvl="1"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第一步：选取一对需要更新的变量 </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𝑖</m:t>
                        </m:r>
                      </m:sub>
                    </m:sSub>
                  </m:oMath>
                </a14:m>
                <a: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 </a:t>
                </a: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和 </a:t>
                </a: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𝑗</m:t>
                        </m:r>
                      </m:sub>
                    </m:sSub>
                  </m:oMath>
                </a14:m>
                <a:endPar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endParaRPr>
              </a:p>
              <a:p>
                <a:pPr marL="742950" marR="0" lvl="1"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第二步：固定 </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𝑖</m:t>
                        </m:r>
                      </m:sub>
                    </m:sSub>
                  </m:oMath>
                </a14:m>
                <a: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 </a:t>
                </a: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和 </a:t>
                </a: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𝑗</m:t>
                        </m:r>
                      </m:sub>
                    </m:sSub>
                  </m:oMath>
                </a14:m>
                <a: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 </a:t>
                </a: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以外的参数，求解对偶问题更新 </a:t>
                </a: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𝑖</m:t>
                        </m:r>
                      </m:sub>
                    </m:sSub>
                  </m:oMath>
                </a14:m>
                <a: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 </a:t>
                </a: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和 </a:t>
                </a: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𝑗</m:t>
                        </m:r>
                      </m:sub>
                    </m:sSub>
                  </m:oMath>
                </a14:m>
                <a:endPar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p"/>
                  <a:defRPr/>
                </a:pPr>
                <a:endPar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仅考虑 </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𝑖</m:t>
                        </m:r>
                      </m:sub>
                    </m:sSub>
                  </m:oMath>
                </a14:m>
                <a: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 </a:t>
                </a: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和 </a:t>
                </a:r>
                <a14:m>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𝑗</m:t>
                        </m:r>
                      </m:sub>
                    </m:sSub>
                  </m:oMath>
                </a14:m>
                <a: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 </a:t>
                </a: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时，对偶问题的约束变为</a:t>
                </a:r>
                <a:endPar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𝑖</m:t>
                          </m:r>
                        </m:sub>
                      </m:sSub>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𝑦</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𝑖</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𝑗</m:t>
                          </m:r>
                        </m:sub>
                      </m:sSub>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𝑦</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𝑗</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m:t>
                      </m:r>
                      <m:nary>
                        <m:naryPr>
                          <m:chr m:val="∑"/>
                          <m:sup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naryPr>
                        <m:sub>
                          <m:r>
                            <m:rPr>
                              <m:brk m:alnAt="7"/>
                            </m:r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𝑘</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sym typeface="+mn-ea"/>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sym typeface="+mn-ea"/>
                            </a:rPr>
                            <m:t>𝑖</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sym typeface="+mn-ea"/>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sym typeface="+mn-ea"/>
                            </a:rPr>
                            <m:t>𝑗</m:t>
                          </m:r>
                        </m:sub>
                        <m:sup/>
                        <m:e>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𝑘</m:t>
                              </m:r>
                            </m:sub>
                          </m:sSub>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𝑦</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𝑘</m:t>
                              </m:r>
                            </m:sub>
                          </m:sSub>
                        </m:e>
                      </m:nary>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  </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𝑖</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sym typeface="+mn-ea"/>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sym typeface="+mn-ea"/>
                        </a:rPr>
                        <m:t>0</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sym typeface="+mn-ea"/>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ctrlPr>
                        </m:sSub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𝛼</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𝑗</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sym typeface="+mn-ea"/>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sym typeface="+mn-ea"/>
                        </a:rPr>
                        <m:t>0</m:t>
                      </m:r>
                    </m:oMath>
                  </m:oMathPara>
                </a14:m>
                <a:endParaRPr kumimoji="0" lang="en-US" altLang="zh-CN" sz="1800" b="0" i="0" u="none" strike="noStrike" kern="1200" cap="none" spc="0" normalizeH="0" baseline="0" noProof="0" dirty="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偏移项 </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𝑏</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m:t>：</m:t>
                    </m:r>
                  </m:oMath>
                </a14:m>
                <a: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rPr>
                  <a:t>通过支持向量来确定</a:t>
                </a:r>
                <a:endPar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sym typeface="+mn-ea"/>
                </a:endParaRPr>
              </a:p>
            </p:txBody>
          </p:sp>
        </mc:Choice>
        <mc:Fallback>
          <p:sp>
            <p:nvSpPr>
              <p:cNvPr id="156" name="矩形 155"/>
              <p:cNvSpPr>
                <a:spLocks noRot="1" noChangeAspect="1" noMove="1" noResize="1" noEditPoints="1" noAdjustHandles="1" noChangeArrowheads="1" noChangeShapeType="1" noTextEdit="1"/>
              </p:cNvSpPr>
              <p:nvPr/>
            </p:nvSpPr>
            <p:spPr>
              <a:xfrm>
                <a:off x="752433" y="1854009"/>
                <a:ext cx="7274313" cy="4156522"/>
              </a:xfrm>
              <a:prstGeom prst="rect">
                <a:avLst/>
              </a:prstGeom>
              <a:blipFill rotWithShape="1">
                <a:blip r:embed="rId17"/>
                <a:stretch>
                  <a:fillRect l="-8" t="-11" r="5"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6181598" y="742905"/>
                <a:ext cx="3857018" cy="17332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func>
                                <m:funcPr>
                                  <m:ctrlPr>
                                    <a:rPr lang="en-US" altLang="zh-CN" i="1">
                                      <a:solidFill>
                                        <a:prstClr val="black"/>
                                      </a:solidFill>
                                      <a:latin typeface="Cambria Math" panose="02040503050406030204" pitchFamily="18" charset="0"/>
                                      <a:ea typeface="微软雅黑" panose="020B0503020204020204" pitchFamily="34" charset="-122"/>
                                      <a:sym typeface="+mn-ea"/>
                                    </a:rPr>
                                  </m:ctrlPr>
                                </m:funcPr>
                                <m:fName>
                                  <m:limLow>
                                    <m:limLowPr>
                                      <m:ctrlPr>
                                        <a:rPr lang="en-US" altLang="zh-CN" i="1">
                                          <a:solidFill>
                                            <a:prstClr val="black"/>
                                          </a:solidFill>
                                          <a:latin typeface="Cambria Math" panose="02040503050406030204" pitchFamily="18" charset="0"/>
                                          <a:ea typeface="微软雅黑" panose="020B0503020204020204" pitchFamily="34" charset="-122"/>
                                          <a:sym typeface="+mn-ea"/>
                                        </a:rPr>
                                      </m:ctrlPr>
                                    </m:limLowPr>
                                    <m:e>
                                      <m:r>
                                        <m:rPr>
                                          <m:sty m:val="p"/>
                                        </m:rPr>
                                        <a:rPr lang="en-US" altLang="zh-CN">
                                          <a:solidFill>
                                            <a:prstClr val="black"/>
                                          </a:solidFill>
                                          <a:latin typeface="Cambria Math" panose="02040503050406030204" pitchFamily="18" charset="0"/>
                                          <a:ea typeface="微软雅黑" panose="020B0503020204020204" pitchFamily="34" charset="-122"/>
                                          <a:sym typeface="+mn-ea"/>
                                        </a:rPr>
                                        <m:t>m</m:t>
                                      </m:r>
                                      <m:r>
                                        <a:rPr lang="en-US" altLang="zh-CN" i="1">
                                          <a:solidFill>
                                            <a:prstClr val="black"/>
                                          </a:solidFill>
                                          <a:latin typeface="Cambria Math" panose="02040503050406030204" pitchFamily="18" charset="0"/>
                                          <a:ea typeface="微软雅黑" panose="020B0503020204020204" pitchFamily="34" charset="-122"/>
                                          <a:sym typeface="+mn-ea"/>
                                        </a:rPr>
                                        <m:t>𝑎𝑥</m:t>
                                      </m:r>
                                    </m:e>
                                    <m:lim>
                                      <m:r>
                                        <a:rPr lang="zh-CN" altLang="en-US" i="1">
                                          <a:solidFill>
                                            <a:prstClr val="black"/>
                                          </a:solidFill>
                                          <a:latin typeface="Cambria Math" panose="02040503050406030204" pitchFamily="18" charset="0"/>
                                          <a:ea typeface="微软雅黑" panose="020B0503020204020204" pitchFamily="34" charset="-122"/>
                                          <a:sym typeface="+mn-ea"/>
                                        </a:rPr>
                                        <m:t>𝛼</m:t>
                                      </m:r>
                                    </m:lim>
                                  </m:limLow>
                                </m:fName>
                                <m:e>
                                  <m:nary>
                                    <m:naryPr>
                                      <m:chr m:val="∑"/>
                                      <m:ctrlPr>
                                        <a:rPr lang="en-US" altLang="zh-CN" i="1">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i="1">
                                          <a:solidFill>
                                            <a:prstClr val="black"/>
                                          </a:solidFill>
                                          <a:latin typeface="Cambria Math" panose="02040503050406030204" pitchFamily="18" charset="0"/>
                                          <a:ea typeface="微软雅黑" panose="020B0503020204020204" pitchFamily="34" charset="-122"/>
                                          <a:sym typeface="+mn-ea"/>
                                        </a:rPr>
                                        <m:t>𝑖</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sub>
                                    <m:sup>
                                      <m:r>
                                        <a:rPr lang="en-US" altLang="zh-CN" i="1">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e>
                                  </m:nary>
                                  <m:r>
                                    <a:rPr lang="en-US" altLang="zh-CN" i="1">
                                      <a:solidFill>
                                        <a:prstClr val="black"/>
                                      </a:solidFill>
                                      <a:latin typeface="Cambria Math" panose="02040503050406030204" pitchFamily="18" charset="0"/>
                                      <a:ea typeface="微软雅黑" panose="020B0503020204020204" pitchFamily="34" charset="-122"/>
                                      <a:sym typeface="+mn-ea"/>
                                    </a:rPr>
                                    <m:t>−</m:t>
                                  </m:r>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en-US" altLang="zh-CN" i="1">
                                          <a:solidFill>
                                            <a:prstClr val="black"/>
                                          </a:solidFill>
                                          <a:latin typeface="Cambria Math" panose="02040503050406030204" pitchFamily="18" charset="0"/>
                                          <a:ea typeface="微软雅黑" panose="020B0503020204020204" pitchFamily="34" charset="-122"/>
                                          <a:sym typeface="+mn-ea"/>
                                        </a:rPr>
                                        <m:t>1</m:t>
                                      </m:r>
                                    </m:num>
                                    <m:den>
                                      <m:r>
                                        <a:rPr lang="en-US" altLang="zh-CN" i="1">
                                          <a:solidFill>
                                            <a:prstClr val="black"/>
                                          </a:solidFill>
                                          <a:latin typeface="Cambria Math" panose="02040503050406030204" pitchFamily="18" charset="0"/>
                                          <a:ea typeface="微软雅黑" panose="020B0503020204020204" pitchFamily="34" charset="-122"/>
                                          <a:sym typeface="+mn-ea"/>
                                        </a:rPr>
                                        <m:t>2</m:t>
                                      </m:r>
                                    </m:den>
                                  </m:f>
                                  <m:nary>
                                    <m:naryPr>
                                      <m:chr m:val="∑"/>
                                      <m:ctrlPr>
                                        <a:rPr lang="en-US" altLang="zh-CN" i="1">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i="1">
                                          <a:solidFill>
                                            <a:prstClr val="black"/>
                                          </a:solidFill>
                                          <a:latin typeface="Cambria Math" panose="02040503050406030204" pitchFamily="18" charset="0"/>
                                          <a:ea typeface="微软雅黑" panose="020B0503020204020204" pitchFamily="34" charset="-122"/>
                                          <a:sym typeface="+mn-ea"/>
                                        </a:rPr>
                                        <m:t>𝑖</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sub>
                                    <m:sup>
                                      <m:r>
                                        <a:rPr lang="en-US" altLang="zh-CN" i="1">
                                          <a:solidFill>
                                            <a:prstClr val="black"/>
                                          </a:solidFill>
                                          <a:latin typeface="Cambria Math" panose="02040503050406030204" pitchFamily="18" charset="0"/>
                                          <a:ea typeface="微软雅黑" panose="020B0503020204020204" pitchFamily="34" charset="-122"/>
                                          <a:sym typeface="+mn-ea"/>
                                        </a:rPr>
                                        <m:t>𝑚</m:t>
                                      </m:r>
                                    </m:sup>
                                    <m:e>
                                      <m:nary>
                                        <m:naryPr>
                                          <m:chr m:val="∑"/>
                                          <m:ctrlPr>
                                            <a:rPr lang="en-US" altLang="zh-CN" i="1">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i="1">
                                              <a:solidFill>
                                                <a:prstClr val="black"/>
                                              </a:solidFill>
                                              <a:latin typeface="Cambria Math" panose="02040503050406030204" pitchFamily="18" charset="0"/>
                                              <a:ea typeface="微软雅黑" panose="020B0503020204020204" pitchFamily="34" charset="-122"/>
                                              <a:sym typeface="+mn-ea"/>
                                            </a:rPr>
                                            <m:t>𝑗</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sub>
                                        <m:sup>
                                          <m:r>
                                            <a:rPr lang="en-US" altLang="zh-CN" i="1">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𝑗</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𝑗</m:t>
                                              </m:r>
                                            </m:sub>
                                          </m:sSub>
                                          <m:sSubSup>
                                            <m:sSubSupPr>
                                              <m:ctrlPr>
                                                <a:rPr lang="en-US" altLang="zh-CN" i="1">
                                                  <a:solidFill>
                                                    <a:prstClr val="black"/>
                                                  </a:solidFill>
                                                  <a:latin typeface="Cambria Math" panose="02040503050406030204" pitchFamily="18" charset="0"/>
                                                  <a:ea typeface="微软雅黑" panose="020B0503020204020204" pitchFamily="34" charset="-122"/>
                                                  <a:sym typeface="+mn-ea"/>
                                                </a:rPr>
                                              </m:ctrlPr>
                                            </m:sSubSup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up>
                                              <m:r>
                                                <a:rPr lang="en-US" altLang="zh-CN" i="1">
                                                  <a:solidFill>
                                                    <a:prstClr val="black"/>
                                                  </a:solidFill>
                                                  <a:latin typeface="Cambria Math" panose="02040503050406030204" pitchFamily="18" charset="0"/>
                                                  <a:ea typeface="微软雅黑" panose="020B0503020204020204" pitchFamily="34" charset="-122"/>
                                                  <a:sym typeface="+mn-ea"/>
                                                </a:rPr>
                                                <m:t>𝑇</m:t>
                                              </m:r>
                                            </m:sup>
                                          </m:sSub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𝑗</m:t>
                                              </m:r>
                                            </m:sub>
                                          </m:sSub>
                                        </m:e>
                                      </m:nary>
                                    </m:e>
                                  </m:nary>
                                </m:e>
                              </m:func>
                            </m:e>
                            <m:e>
                              <m:nary>
                                <m:naryPr>
                                  <m:chr m:val="∑"/>
                                  <m:ctrlPr>
                                    <a:rPr lang="en-US" altLang="zh-CN" i="1">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i="1">
                                      <a:solidFill>
                                        <a:prstClr val="black"/>
                                      </a:solidFill>
                                      <a:latin typeface="Cambria Math" panose="02040503050406030204" pitchFamily="18" charset="0"/>
                                      <a:ea typeface="微软雅黑" panose="020B0503020204020204" pitchFamily="34" charset="-122"/>
                                      <a:sym typeface="+mn-ea"/>
                                    </a:rPr>
                                    <m:t>𝑖</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sub>
                                <m:sup>
                                  <m:r>
                                    <a:rPr lang="en-US" altLang="zh-CN" i="1">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e>
                              </m:nary>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0</m:t>
                              </m:r>
                            </m:e>
                          </m:eqArr>
                        </m:e>
                      </m:d>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6181598" y="742905"/>
                <a:ext cx="3857018" cy="1733231"/>
              </a:xfrm>
              <a:prstGeom prst="rect">
                <a:avLst/>
              </a:prstGeom>
              <a:blipFill rotWithShape="1">
                <a:blip r:embed="rId18"/>
                <a:stretch>
                  <a:fillRect l="-13" t="-34" r="14" b="16"/>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4" y="951861"/>
            <a:ext cx="417487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线性可分</a:t>
            </a:r>
            <a:r>
              <a:rPr lang="en-US" altLang="zh-CN" sz="2000" b="1" dirty="0">
                <a:latin typeface="微软雅黑" panose="020B0503020204020204" pitchFamily="34" charset="-122"/>
                <a:ea typeface="微软雅黑" panose="020B0503020204020204" pitchFamily="34" charset="-122"/>
              </a:rPr>
              <a:t>SVM-</a:t>
            </a:r>
            <a:r>
              <a:rPr lang="zh-CN" altLang="en-US" sz="2000" b="1" dirty="0">
                <a:latin typeface="微软雅黑" panose="020B0503020204020204" pitchFamily="34" charset="-122"/>
                <a:ea typeface="微软雅黑" panose="020B0503020204020204" pitchFamily="34" charset="-122"/>
              </a:rPr>
              <a:t>拉格朗日乘子法</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6695648" y="2250979"/>
            <a:ext cx="5261021" cy="3086697"/>
            <a:chOff x="2869392" y="2189391"/>
            <a:chExt cx="5937876" cy="3483815"/>
          </a:xfrm>
        </p:grpSpPr>
        <p:sp>
          <p:nvSpPr>
            <p:cNvPr id="82" name="内容占位符 3"/>
            <p:cNvSpPr txBox="1"/>
            <p:nvPr/>
          </p:nvSpPr>
          <p:spPr>
            <a:xfrm>
              <a:off x="8028499" y="2345674"/>
              <a:ext cx="778769" cy="451135"/>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t>间隔</a:t>
              </a:r>
              <a:endParaRPr lang="zh-CN" altLang="en-US" sz="1400" dirty="0"/>
            </a:p>
          </p:txBody>
        </p:sp>
        <p:cxnSp>
          <p:nvCxnSpPr>
            <p:cNvPr id="83" name="直接箭头连接符 82"/>
            <p:cNvCxnSpPr/>
            <p:nvPr/>
          </p:nvCxnSpPr>
          <p:spPr>
            <a:xfrm flipH="1" flipV="1">
              <a:off x="3724200" y="2206222"/>
              <a:ext cx="0" cy="31216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3713857" y="5327903"/>
              <a:ext cx="381596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484318" y="5226913"/>
              <a:ext cx="309741" cy="347374"/>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grpSp>
          <p:nvGrpSpPr>
            <p:cNvPr id="86" name="组合 85"/>
            <p:cNvGrpSpPr/>
            <p:nvPr/>
          </p:nvGrpSpPr>
          <p:grpSpPr>
            <a:xfrm>
              <a:off x="5116144" y="2943678"/>
              <a:ext cx="136285" cy="133783"/>
              <a:chOff x="5476803" y="2392530"/>
              <a:chExt cx="108000" cy="108000"/>
            </a:xfrm>
          </p:grpSpPr>
          <p:cxnSp>
            <p:nvCxnSpPr>
              <p:cNvPr id="87" name="直接连接符 8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组合 88"/>
            <p:cNvGrpSpPr/>
            <p:nvPr/>
          </p:nvGrpSpPr>
          <p:grpSpPr>
            <a:xfrm>
              <a:off x="4956136" y="3748667"/>
              <a:ext cx="136285" cy="133783"/>
              <a:chOff x="5476803" y="2392530"/>
              <a:chExt cx="108000" cy="108000"/>
            </a:xfrm>
          </p:grpSpPr>
          <p:cxnSp>
            <p:nvCxnSpPr>
              <p:cNvPr id="90" name="直接连接符 8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735842" y="3553066"/>
              <a:ext cx="136285" cy="133783"/>
              <a:chOff x="5476803" y="2392530"/>
              <a:chExt cx="108000" cy="108000"/>
            </a:xfrm>
          </p:grpSpPr>
          <p:cxnSp>
            <p:nvCxnSpPr>
              <p:cNvPr id="93" name="直接连接符 9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280390" y="3833574"/>
              <a:ext cx="136285" cy="133783"/>
              <a:chOff x="5476803" y="2392530"/>
              <a:chExt cx="108000" cy="108000"/>
            </a:xfrm>
          </p:grpSpPr>
          <p:cxnSp>
            <p:nvCxnSpPr>
              <p:cNvPr id="96" name="直接连接符 9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4506297" y="4052203"/>
              <a:ext cx="136285" cy="133783"/>
              <a:chOff x="5476803" y="2392530"/>
              <a:chExt cx="108000" cy="108000"/>
            </a:xfrm>
          </p:grpSpPr>
          <p:cxnSp>
            <p:nvCxnSpPr>
              <p:cNvPr id="99" name="直接连接符 9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47776" y="4044922"/>
              <a:ext cx="136285" cy="133783"/>
              <a:chOff x="5476803" y="2392530"/>
              <a:chExt cx="108000" cy="108000"/>
            </a:xfrm>
          </p:grpSpPr>
          <p:cxnSp>
            <p:nvCxnSpPr>
              <p:cNvPr id="102" name="直接连接符 1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4" name="组合 103"/>
            <p:cNvGrpSpPr/>
            <p:nvPr/>
          </p:nvGrpSpPr>
          <p:grpSpPr>
            <a:xfrm>
              <a:off x="4397685" y="2995482"/>
              <a:ext cx="136285" cy="133783"/>
              <a:chOff x="5476803" y="2392530"/>
              <a:chExt cx="108000" cy="108000"/>
            </a:xfrm>
          </p:grpSpPr>
          <p:cxnSp>
            <p:nvCxnSpPr>
              <p:cNvPr id="105" name="直接连接符 10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7" name="直接连接符 106"/>
            <p:cNvCxnSpPr/>
            <p:nvPr/>
          </p:nvCxnSpPr>
          <p:spPr>
            <a:xfrm>
              <a:off x="6447730" y="436483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801348" y="4222693"/>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5644555" y="491020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5220250" y="478293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6237925" y="473192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6295597"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5566526" y="464040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515872" y="4119094"/>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869490"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4484817" y="2714325"/>
              <a:ext cx="2466781" cy="2373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5665063" y="2797844"/>
              <a:ext cx="136285" cy="133783"/>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0" name="组合 119"/>
            <p:cNvGrpSpPr/>
            <p:nvPr/>
          </p:nvGrpSpPr>
          <p:grpSpPr>
            <a:xfrm>
              <a:off x="5379744" y="3062373"/>
              <a:ext cx="136285" cy="133783"/>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3" name="组合 122"/>
            <p:cNvGrpSpPr/>
            <p:nvPr/>
          </p:nvGrpSpPr>
          <p:grpSpPr>
            <a:xfrm>
              <a:off x="4173175" y="4231047"/>
              <a:ext cx="136285" cy="133783"/>
              <a:chOff x="5476803" y="2392530"/>
              <a:chExt cx="108000" cy="108000"/>
            </a:xfrm>
          </p:grpSpPr>
          <p:cxnSp>
            <p:nvCxnSpPr>
              <p:cNvPr id="124" name="直接连接符 1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6" name="组合 125"/>
            <p:cNvGrpSpPr/>
            <p:nvPr/>
          </p:nvGrpSpPr>
          <p:grpSpPr>
            <a:xfrm>
              <a:off x="4759051" y="3223402"/>
              <a:ext cx="136285" cy="133783"/>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9" name="组合 128"/>
            <p:cNvGrpSpPr/>
            <p:nvPr/>
          </p:nvGrpSpPr>
          <p:grpSpPr>
            <a:xfrm>
              <a:off x="4303599" y="3503910"/>
              <a:ext cx="136285" cy="133783"/>
              <a:chOff x="5476803" y="2392530"/>
              <a:chExt cx="108000" cy="108000"/>
            </a:xfrm>
          </p:grpSpPr>
          <p:cxnSp>
            <p:nvCxnSpPr>
              <p:cNvPr id="130" name="直接连接符 12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2" name="直接连接符 131"/>
            <p:cNvCxnSpPr/>
            <p:nvPr/>
          </p:nvCxnSpPr>
          <p:spPr>
            <a:xfrm>
              <a:off x="6019636" y="488972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155921" y="429793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295597" y="390046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6747532" y="3617291"/>
              <a:ext cx="13628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36" name="对象 135"/>
            <p:cNvGraphicFramePr>
              <a:graphicFrameLocks noChangeAspect="1"/>
            </p:cNvGraphicFramePr>
            <p:nvPr/>
          </p:nvGraphicFramePr>
          <p:xfrm>
            <a:off x="6951598" y="5405640"/>
            <a:ext cx="280830" cy="267566"/>
          </p:xfrm>
          <a:graphic>
            <a:graphicData uri="http://schemas.openxmlformats.org/presentationml/2006/ole">
              <mc:AlternateContent xmlns:mc="http://schemas.openxmlformats.org/markup-compatibility/2006">
                <mc:Choice xmlns:v="urn:schemas-microsoft-com:vml" Requires="v">
                  <p:oleObj spid="_x0000_s5204" name="Formula" r:id="rId6" imgW="1028700" imgH="981075" progId="Equation.Ribbit">
                    <p:embed/>
                  </p:oleObj>
                </mc:Choice>
                <mc:Fallback>
                  <p:oleObj name="Formula" r:id="rId6" imgW="1028700" imgH="981075" progId="Equation.Ribbit">
                    <p:embed/>
                    <p:pic>
                      <p:nvPicPr>
                        <p:cNvPr id="0" name="对象 135"/>
                        <p:cNvPicPr/>
                        <p:nvPr/>
                      </p:nvPicPr>
                      <p:blipFill>
                        <a:blip r:embed="rId7"/>
                        <a:stretch>
                          <a:fillRect/>
                        </a:stretch>
                      </p:blipFill>
                      <p:spPr>
                        <a:xfrm>
                          <a:off x="6951598" y="5405640"/>
                          <a:ext cx="280830" cy="267566"/>
                        </a:xfrm>
                        <a:prstGeom prst="rect">
                          <a:avLst/>
                        </a:prstGeom>
                      </p:spPr>
                    </p:pic>
                  </p:oleObj>
                </mc:Fallback>
              </mc:AlternateContent>
            </a:graphicData>
          </a:graphic>
        </p:graphicFrame>
        <p:graphicFrame>
          <p:nvGraphicFramePr>
            <p:cNvPr id="137" name="对象 136"/>
            <p:cNvGraphicFramePr>
              <a:graphicFrameLocks noChangeAspect="1"/>
            </p:cNvGraphicFramePr>
            <p:nvPr/>
          </p:nvGraphicFramePr>
          <p:xfrm>
            <a:off x="3301934" y="2454439"/>
            <a:ext cx="290739" cy="267566"/>
          </p:xfrm>
          <a:graphic>
            <a:graphicData uri="http://schemas.openxmlformats.org/presentationml/2006/ole">
              <mc:AlternateContent xmlns:mc="http://schemas.openxmlformats.org/markup-compatibility/2006">
                <mc:Choice xmlns:v="urn:schemas-microsoft-com:vml" Requires="v">
                  <p:oleObj spid="_x0000_s5205" name="Formula" r:id="rId8" imgW="1057275" imgH="981075" progId="Equation.Ribbit">
                    <p:embed/>
                  </p:oleObj>
                </mc:Choice>
                <mc:Fallback>
                  <p:oleObj name="Formula" r:id="rId8" imgW="1057275" imgH="981075" progId="Equation.Ribbit">
                    <p:embed/>
                    <p:pic>
                      <p:nvPicPr>
                        <p:cNvPr id="0" name="对象 136"/>
                        <p:cNvPicPr/>
                        <p:nvPr/>
                      </p:nvPicPr>
                      <p:blipFill>
                        <a:blip r:embed="rId9"/>
                        <a:stretch>
                          <a:fillRect/>
                        </a:stretch>
                      </p:blipFill>
                      <p:spPr>
                        <a:xfrm>
                          <a:off x="3301934" y="2454439"/>
                          <a:ext cx="290739" cy="267566"/>
                        </a:xfrm>
                        <a:prstGeom prst="rect">
                          <a:avLst/>
                        </a:prstGeom>
                      </p:spPr>
                    </p:pic>
                  </p:oleObj>
                </mc:Fallback>
              </mc:AlternateContent>
            </a:graphicData>
          </a:graphic>
        </p:graphicFrame>
        <p:cxnSp>
          <p:nvCxnSpPr>
            <p:cNvPr id="138" name="直接连接符 137"/>
            <p:cNvCxnSpPr/>
            <p:nvPr/>
          </p:nvCxnSpPr>
          <p:spPr>
            <a:xfrm flipV="1">
              <a:off x="4773286" y="2903108"/>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4284491" y="2450816"/>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4896115" y="3997776"/>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1" name="椭圆 140"/>
            <p:cNvSpPr/>
            <p:nvPr/>
          </p:nvSpPr>
          <p:spPr>
            <a:xfrm>
              <a:off x="5168558" y="4674248"/>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2" name="椭圆 141"/>
            <p:cNvSpPr/>
            <p:nvPr/>
          </p:nvSpPr>
          <p:spPr>
            <a:xfrm>
              <a:off x="5761522" y="4107900"/>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3" name="右大括号 173"/>
            <p:cNvSpPr/>
            <p:nvPr/>
          </p:nvSpPr>
          <p:spPr>
            <a:xfrm rot="19020000">
              <a:off x="6911076" y="2347436"/>
              <a:ext cx="181713" cy="668916"/>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144" name="任意多边形 193"/>
            <p:cNvSpPr/>
            <p:nvPr/>
          </p:nvSpPr>
          <p:spPr>
            <a:xfrm>
              <a:off x="5975610" y="2492567"/>
              <a:ext cx="234382" cy="460158"/>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5" name="任意多边形 194"/>
            <p:cNvSpPr/>
            <p:nvPr/>
          </p:nvSpPr>
          <p:spPr>
            <a:xfrm>
              <a:off x="6480746" y="3688981"/>
              <a:ext cx="472769" cy="30752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6" name="任意多边形 195"/>
            <p:cNvSpPr/>
            <p:nvPr/>
          </p:nvSpPr>
          <p:spPr>
            <a:xfrm>
              <a:off x="6593970" y="3092191"/>
              <a:ext cx="472769" cy="301364"/>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7" name="直接连接符 146"/>
            <p:cNvCxnSpPr/>
            <p:nvPr/>
          </p:nvCxnSpPr>
          <p:spPr>
            <a:xfrm flipH="1" flipV="1">
              <a:off x="5177269" y="3010569"/>
              <a:ext cx="714190" cy="73809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8" name="右大括号 173"/>
            <p:cNvSpPr/>
            <p:nvPr/>
          </p:nvSpPr>
          <p:spPr>
            <a:xfrm rot="18960000" flipH="1">
              <a:off x="5386444" y="2982443"/>
              <a:ext cx="136285" cy="936482"/>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pic>
          <p:nvPicPr>
            <p:cNvPr id="149" name="图片 1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8009" y="3223402"/>
              <a:ext cx="1341236" cy="310923"/>
            </a:xfrm>
            <a:prstGeom prst="rect">
              <a:avLst/>
            </a:prstGeom>
          </p:spPr>
        </p:pic>
        <p:pic>
          <p:nvPicPr>
            <p:cNvPr id="150" name="图片 1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2295" y="2189391"/>
              <a:ext cx="1335140" cy="304826"/>
            </a:xfrm>
            <a:prstGeom prst="rect">
              <a:avLst/>
            </a:prstGeom>
          </p:spPr>
        </p:pic>
        <p:pic>
          <p:nvPicPr>
            <p:cNvPr id="151" name="图片 1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82645" y="3826140"/>
              <a:ext cx="1518036" cy="304826"/>
            </a:xfrm>
            <a:prstGeom prst="rect">
              <a:avLst/>
            </a:prstGeom>
          </p:spPr>
        </p:pic>
        <p:pic>
          <p:nvPicPr>
            <p:cNvPr id="152" name="图片 1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59290" y="3481965"/>
              <a:ext cx="121931" cy="219475"/>
            </a:xfrm>
            <a:prstGeom prst="rect">
              <a:avLst/>
            </a:prstGeom>
          </p:spPr>
        </p:pic>
        <p:sp>
          <p:nvSpPr>
            <p:cNvPr id="153" name="内容占位符 3"/>
            <p:cNvSpPr txBox="1"/>
            <p:nvPr/>
          </p:nvSpPr>
          <p:spPr>
            <a:xfrm>
              <a:off x="2869392" y="4802985"/>
              <a:ext cx="1029777" cy="303654"/>
            </a:xfrm>
            <a:prstGeom prst="rect">
              <a:avLst/>
            </a:prstGeom>
          </p:spPr>
          <p:txBody>
            <a:bodyPr vert="horz" lIns="91440" tIns="46800" rIns="91440" bIns="45720" rtlCol="0">
              <a:normAutofit lnSpcReduction="100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t>支持向量</a:t>
              </a:r>
              <a:endParaRPr lang="zh-CN" altLang="en-US" sz="1400" dirty="0"/>
            </a:p>
          </p:txBody>
        </p:sp>
        <p:pic>
          <p:nvPicPr>
            <p:cNvPr id="154" name="图片 15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67066" y="2217638"/>
              <a:ext cx="951058" cy="579170"/>
            </a:xfrm>
            <a:prstGeom prst="rect">
              <a:avLst/>
            </a:prstGeom>
          </p:spPr>
        </p:pic>
        <p:cxnSp>
          <p:nvCxnSpPr>
            <p:cNvPr id="8" name="直接箭头连接符 7"/>
            <p:cNvCxnSpPr>
              <a:stCxn id="153" idx="3"/>
              <a:endCxn id="140" idx="4"/>
            </p:cNvCxnSpPr>
            <p:nvPr/>
          </p:nvCxnSpPr>
          <p:spPr>
            <a:xfrm flipV="1">
              <a:off x="3899169" y="4220748"/>
              <a:ext cx="1110517" cy="7340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53" idx="3"/>
              <a:endCxn id="141" idx="3"/>
            </p:cNvCxnSpPr>
            <p:nvPr/>
          </p:nvCxnSpPr>
          <p:spPr>
            <a:xfrm flipV="1">
              <a:off x="3899169" y="4864568"/>
              <a:ext cx="1302653" cy="90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0" name="内容占位符 3"/>
                <p:cNvSpPr txBox="1"/>
                <p:nvPr/>
              </p:nvSpPr>
              <p:spPr>
                <a:xfrm>
                  <a:off x="4893301" y="2669453"/>
                  <a:ext cx="321089" cy="307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zh-CN" sz="1400" b="1" i="1" smtClean="0">
                            <a:solidFill>
                              <a:srgbClr val="00B0F0"/>
                            </a:solidFill>
                            <a:latin typeface="Cambria Math" panose="02040503050406030204" pitchFamily="18" charset="0"/>
                          </a:rPr>
                          <m:t>𝑿</m:t>
                        </m:r>
                      </m:oMath>
                    </m:oMathPara>
                  </a14:m>
                  <a:endParaRPr lang="zh-CN" altLang="en-US" sz="1400" b="1" dirty="0">
                    <a:solidFill>
                      <a:srgbClr val="00B0F0"/>
                    </a:solidFill>
                  </a:endParaRPr>
                </a:p>
              </p:txBody>
            </p:sp>
          </mc:Choice>
          <mc:Fallback>
            <p:sp>
              <p:nvSpPr>
                <p:cNvPr id="160" name="内容占位符 3"/>
                <p:cNvSpPr txBox="1">
                  <a:spLocks noRot="1" noChangeAspect="1" noMove="1" noResize="1" noEditPoints="1" noAdjustHandles="1" noChangeArrowheads="1" noChangeShapeType="1" noTextEdit="1"/>
                </p:cNvSpPr>
                <p:nvPr/>
              </p:nvSpPr>
              <p:spPr>
                <a:xfrm>
                  <a:off x="4893301" y="2669453"/>
                  <a:ext cx="321089" cy="307134"/>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1" name="内容占位符 3"/>
                <p:cNvSpPr txBox="1"/>
                <p:nvPr/>
              </p:nvSpPr>
              <p:spPr>
                <a:xfrm>
                  <a:off x="5802087" y="3711497"/>
                  <a:ext cx="321089" cy="307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1400" b="1" i="1" smtClean="0">
                                <a:solidFill>
                                  <a:srgbClr val="00B0F0"/>
                                </a:solidFill>
                                <a:latin typeface="Cambria Math" panose="02040503050406030204" pitchFamily="18" charset="0"/>
                              </a:rPr>
                            </m:ctrlPr>
                          </m:sSupPr>
                          <m:e>
                            <m:r>
                              <a:rPr lang="en-US" altLang="zh-CN" sz="1400" b="1" i="1" smtClean="0">
                                <a:solidFill>
                                  <a:srgbClr val="00B0F0"/>
                                </a:solidFill>
                                <a:latin typeface="Cambria Math" panose="02040503050406030204" pitchFamily="18" charset="0"/>
                              </a:rPr>
                              <m:t>𝑿</m:t>
                            </m:r>
                          </m:e>
                          <m:sup>
                            <m:r>
                              <a:rPr lang="en-US" altLang="zh-CN" sz="1400" b="1" i="1" smtClean="0">
                                <a:solidFill>
                                  <a:srgbClr val="00B0F0"/>
                                </a:solidFill>
                                <a:latin typeface="Cambria Math" panose="02040503050406030204" pitchFamily="18" charset="0"/>
                              </a:rPr>
                              <m:t>′</m:t>
                            </m:r>
                          </m:sup>
                        </m:sSup>
                      </m:oMath>
                    </m:oMathPara>
                  </a14:m>
                  <a:endParaRPr lang="zh-CN" altLang="en-US" sz="1400" b="1" dirty="0">
                    <a:solidFill>
                      <a:srgbClr val="00B0F0"/>
                    </a:solidFill>
                  </a:endParaRPr>
                </a:p>
              </p:txBody>
            </p:sp>
          </mc:Choice>
          <mc:Fallback>
            <p:sp>
              <p:nvSpPr>
                <p:cNvPr id="161" name="内容占位符 3"/>
                <p:cNvSpPr txBox="1">
                  <a:spLocks noRot="1" noChangeAspect="1" noMove="1" noResize="1" noEditPoints="1" noAdjustHandles="1" noChangeArrowheads="1" noChangeShapeType="1" noTextEdit="1"/>
                </p:cNvSpPr>
                <p:nvPr/>
              </p:nvSpPr>
              <p:spPr>
                <a:xfrm>
                  <a:off x="5802087" y="3711497"/>
                  <a:ext cx="321089" cy="307134"/>
                </a:xfrm>
                <a:prstGeom prst="rect">
                  <a:avLst/>
                </a:prstGeom>
                <a:blipFill rotWithShape="1">
                  <a:blip r:embed="rId16"/>
                </a:blipFill>
              </p:spPr>
              <p:txBody>
                <a:bodyPr/>
                <a:lstStyle/>
                <a:p>
                  <a:r>
                    <a:rPr lang="zh-CN" altLang="en-US">
                      <a:noFill/>
                    </a:rPr>
                    <a:t> </a:t>
                  </a:r>
                </a:p>
              </p:txBody>
            </p:sp>
          </mc:Fallback>
        </mc:AlternateContent>
      </p:grpSp>
      <p:sp>
        <p:nvSpPr>
          <p:cNvPr id="156" name="矩形 155"/>
          <p:cNvSpPr/>
          <p:nvPr/>
        </p:nvSpPr>
        <p:spPr>
          <a:xfrm>
            <a:off x="752433" y="1413453"/>
            <a:ext cx="10932597" cy="923330"/>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b="1" dirty="0" smtClean="0">
                <a:solidFill>
                  <a:prstClr val="black"/>
                </a:solidFill>
                <a:latin typeface="Cambria Math" panose="02040503050406030204" pitchFamily="18" charset="0"/>
                <a:ea typeface="微软雅黑" panose="020B0503020204020204" pitchFamily="34" charset="-122"/>
                <a:sym typeface="+mn-ea"/>
              </a:rPr>
              <a:t>KKT</a:t>
            </a:r>
            <a:r>
              <a:rPr lang="zh-CN" altLang="en-US" b="1" dirty="0">
                <a:solidFill>
                  <a:prstClr val="black"/>
                </a:solidFill>
                <a:latin typeface="Cambria Math" panose="02040503050406030204" pitchFamily="18" charset="0"/>
                <a:ea typeface="微软雅黑" panose="020B0503020204020204" pitchFamily="34" charset="-122"/>
                <a:sym typeface="+mn-ea"/>
              </a:rPr>
              <a:t>条件</a:t>
            </a:r>
            <a:r>
              <a:rPr lang="zh-CN" altLang="en-US" dirty="0" smtClean="0">
                <a:solidFill>
                  <a:prstClr val="black"/>
                </a:solidFill>
                <a:latin typeface="Cambria Math" panose="02040503050406030204" pitchFamily="18" charset="0"/>
                <a:ea typeface="微软雅黑" panose="020B0503020204020204" pitchFamily="34" charset="-122"/>
                <a:sym typeface="+mn-ea"/>
              </a:rPr>
              <a:t>：</a:t>
            </a:r>
            <a:r>
              <a:rPr lang="en-US" altLang="zh-CN" dirty="0">
                <a:solidFill>
                  <a:prstClr val="black"/>
                </a:solidFill>
                <a:latin typeface="Cambria Math" panose="02040503050406030204" pitchFamily="18" charset="0"/>
                <a:ea typeface="微软雅黑" panose="020B0503020204020204" pitchFamily="34" charset="-122"/>
                <a:sym typeface="+mn-ea"/>
              </a:rPr>
              <a:t>KKT</a:t>
            </a:r>
            <a:r>
              <a:rPr lang="zh-CN" altLang="en-US" dirty="0">
                <a:solidFill>
                  <a:prstClr val="black"/>
                </a:solidFill>
                <a:latin typeface="Cambria Math" panose="02040503050406030204" pitchFamily="18" charset="0"/>
                <a:ea typeface="微软雅黑" panose="020B0503020204020204" pitchFamily="34" charset="-122"/>
                <a:sym typeface="+mn-ea"/>
              </a:rPr>
              <a:t>条件是泛拉格朗日乘子法的一种形式；主要应用在</a:t>
            </a:r>
            <a:r>
              <a:rPr lang="zh-CN" altLang="en-US" dirty="0" smtClean="0">
                <a:solidFill>
                  <a:prstClr val="black"/>
                </a:solidFill>
                <a:latin typeface="Cambria Math" panose="02040503050406030204" pitchFamily="18" charset="0"/>
                <a:ea typeface="微软雅黑" panose="020B0503020204020204" pitchFamily="34" charset="-122"/>
                <a:sym typeface="+mn-ea"/>
              </a:rPr>
              <a:t>当优化</a:t>
            </a:r>
            <a:r>
              <a:rPr lang="zh-CN" altLang="en-US" dirty="0">
                <a:solidFill>
                  <a:prstClr val="black"/>
                </a:solidFill>
                <a:latin typeface="Cambria Math" panose="02040503050406030204" pitchFamily="18" charset="0"/>
                <a:ea typeface="微软雅黑" panose="020B0503020204020204" pitchFamily="34" charset="-122"/>
                <a:sym typeface="+mn-ea"/>
              </a:rPr>
              <a:t>函数存在</a:t>
            </a:r>
            <a:r>
              <a:rPr lang="zh-CN" altLang="en-US" dirty="0" smtClean="0">
                <a:solidFill>
                  <a:prstClr val="black"/>
                </a:solidFill>
                <a:latin typeface="Cambria Math" panose="02040503050406030204" pitchFamily="18" charset="0"/>
                <a:ea typeface="微软雅黑" panose="020B0503020204020204" pitchFamily="34" charset="-122"/>
                <a:sym typeface="+mn-ea"/>
              </a:rPr>
              <a:t>不等式约束</a:t>
            </a:r>
            <a:r>
              <a:rPr lang="zh-CN" altLang="en-US" dirty="0">
                <a:solidFill>
                  <a:prstClr val="black"/>
                </a:solidFill>
                <a:latin typeface="Cambria Math" panose="02040503050406030204" pitchFamily="18" charset="0"/>
                <a:ea typeface="微软雅黑" panose="020B0503020204020204" pitchFamily="34" charset="-122"/>
                <a:sym typeface="+mn-ea"/>
              </a:rPr>
              <a:t>的情况下的一种最优化求解方式；</a:t>
            </a:r>
            <a:r>
              <a:rPr lang="en-US" altLang="zh-CN" dirty="0">
                <a:solidFill>
                  <a:prstClr val="black"/>
                </a:solidFill>
                <a:latin typeface="Cambria Math" panose="02040503050406030204" pitchFamily="18" charset="0"/>
                <a:ea typeface="微软雅黑" panose="020B0503020204020204" pitchFamily="34" charset="-122"/>
                <a:sym typeface="+mn-ea"/>
              </a:rPr>
              <a:t>KKT</a:t>
            </a:r>
            <a:r>
              <a:rPr lang="zh-CN" altLang="en-US" dirty="0">
                <a:solidFill>
                  <a:prstClr val="black"/>
                </a:solidFill>
                <a:latin typeface="Cambria Math" panose="02040503050406030204" pitchFamily="18" charset="0"/>
                <a:ea typeface="微软雅黑" panose="020B0503020204020204" pitchFamily="34" charset="-122"/>
                <a:sym typeface="+mn-ea"/>
              </a:rPr>
              <a:t>条件即满足不等式约束情况下的条件</a:t>
            </a:r>
            <a:r>
              <a:rPr lang="zh-CN" altLang="en-US" dirty="0" smtClean="0">
                <a:solidFill>
                  <a:prstClr val="black"/>
                </a:solidFill>
                <a:latin typeface="Cambria Math" panose="02040503050406030204" pitchFamily="18" charset="0"/>
                <a:ea typeface="微软雅黑" panose="020B0503020204020204" pitchFamily="34" charset="-122"/>
                <a:sym typeface="+mn-ea"/>
              </a:rPr>
              <a:t>。</a:t>
            </a:r>
            <a:endParaRPr lang="en-US" altLang="zh-CN" dirty="0">
              <a:solidFill>
                <a:prstClr val="black"/>
              </a:solidFill>
              <a:latin typeface="Cambria Math" panose="02040503050406030204" pitchFamily="18" charset="0"/>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155" name="文本框 154"/>
              <p:cNvSpPr txBox="1"/>
              <p:nvPr/>
            </p:nvSpPr>
            <p:spPr>
              <a:xfrm>
                <a:off x="1712341" y="4216716"/>
                <a:ext cx="4534293" cy="190597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𝑘</m:t>
                          </m:r>
                        </m:sub>
                      </m:sSub>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i="1">
                                  <a:solidFill>
                                    <a:prstClr val="black"/>
                                  </a:solidFill>
                                  <a:latin typeface="Cambria Math" panose="02040503050406030204" pitchFamily="18" charset="0"/>
                                  <a:ea typeface="微软雅黑" panose="020B0503020204020204" pitchFamily="34" charset="-122"/>
                                  <a:sym typeface="+mn-ea"/>
                                </a:rPr>
                                <m:t>𝜔</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𝑘</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e>
                      </m:d>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0</m:t>
                      </m:r>
                    </m:oMath>
                  </m:oMathPara>
                </a14:m>
                <a:endParaRPr lang="en-US" altLang="zh-CN" b="0" dirty="0" smtClean="0">
                  <a:solidFill>
                    <a:prstClr val="black"/>
                  </a:solidFill>
                  <a:ea typeface="微软雅黑" panose="020B0503020204020204" pitchFamily="34" charset="-122"/>
                  <a:sym typeface="+mn-ea"/>
                </a:endParaRPr>
              </a:p>
              <a:p>
                <a:endParaRPr lang="en-US" altLang="zh-CN" sz="700" b="0" dirty="0" smtClean="0">
                  <a:solidFill>
                    <a:prstClr val="black"/>
                  </a:solidFill>
                  <a:ea typeface="微软雅黑" panose="020B0503020204020204" pitchFamily="34" charset="-122"/>
                  <a:sym typeface="+mn-ea"/>
                </a:endParaRPr>
              </a:p>
              <a:p>
                <a:r>
                  <a:rPr lang="en-US" altLang="zh-CN" dirty="0" smtClean="0">
                    <a:solidFill>
                      <a:prstClr val="black"/>
                    </a:solidFill>
                    <a:ea typeface="微软雅黑" panose="020B0503020204020204" pitchFamily="34" charset="-122"/>
                    <a:sym typeface="+mn-ea"/>
                  </a:rPr>
                  <a:t>                       </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𝑘</m:t>
                        </m:r>
                      </m:sub>
                    </m:sSub>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i="1">
                                <a:solidFill>
                                  <a:prstClr val="black"/>
                                </a:solidFill>
                                <a:latin typeface="Cambria Math" panose="02040503050406030204" pitchFamily="18" charset="0"/>
                                <a:ea typeface="微软雅黑" panose="020B0503020204020204" pitchFamily="34" charset="-122"/>
                                <a:sym typeface="+mn-ea"/>
                              </a:rPr>
                              <m:t>𝜔</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𝑘</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e>
                    </m:d>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1</m:t>
                    </m:r>
                  </m:oMath>
                </a14:m>
                <a:endParaRPr lang="en-US" altLang="zh-CN" b="0" dirty="0" smtClean="0">
                  <a:solidFill>
                    <a:prstClr val="black"/>
                  </a:solidFill>
                  <a:ea typeface="微软雅黑" panose="020B0503020204020204" pitchFamily="34" charset="-122"/>
                  <a:sym typeface="+mn-ea"/>
                </a:endParaRPr>
              </a:p>
              <a:p>
                <a:endParaRPr lang="en-US" altLang="zh-CN" sz="700" b="0" dirty="0" smtClean="0">
                  <a:solidFill>
                    <a:prstClr val="black"/>
                  </a:solidFill>
                  <a:ea typeface="微软雅黑" panose="020B0503020204020204" pitchFamily="34" charset="-122"/>
                  <a:sym typeface="+mn-ea"/>
                </a:endParaRPr>
              </a:p>
              <a:p>
                <a:r>
                  <a:rPr lang="en-US" altLang="zh-CN" dirty="0" smtClean="0">
                    <a:solidFill>
                      <a:prstClr val="black"/>
                    </a:solidFill>
                    <a:ea typeface="微软雅黑" panose="020B0503020204020204" pitchFamily="34" charset="-122"/>
                    <a:sym typeface="+mn-ea"/>
                  </a:rPr>
                  <a:t>                       </a:t>
                </a:r>
                <a14:m>
                  <m:oMath xmlns:m="http://schemas.openxmlformats.org/officeDocument/2006/math">
                    <m:sSubSup>
                      <m:sSubSup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SupPr>
                      <m:e>
                        <m:r>
                          <a:rPr lang="en-US" altLang="zh-CN" b="0" i="1" smtClean="0">
                            <a:solidFill>
                              <a:prstClr val="black"/>
                            </a:solidFill>
                            <a:latin typeface="Cambria Math" panose="02040503050406030204" pitchFamily="18" charset="0"/>
                            <a:ea typeface="微软雅黑" panose="020B0503020204020204" pitchFamily="34" charset="-122"/>
                            <a:sym typeface="+mn-ea"/>
                          </a:rPr>
                          <m:t>𝑦</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𝑘</m:t>
                        </m:r>
                      </m:sub>
                      <m:sup>
                        <m:r>
                          <a:rPr lang="en-US" altLang="zh-CN" b="0" i="1" smtClean="0">
                            <a:solidFill>
                              <a:prstClr val="black"/>
                            </a:solidFill>
                            <a:latin typeface="Cambria Math" panose="02040503050406030204" pitchFamily="18" charset="0"/>
                            <a:ea typeface="微软雅黑" panose="020B0503020204020204" pitchFamily="34" charset="-122"/>
                            <a:sym typeface="+mn-ea"/>
                          </a:rPr>
                          <m:t>2</m:t>
                        </m:r>
                      </m:sup>
                    </m:sSubSup>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i="1">
                                <a:solidFill>
                                  <a:prstClr val="black"/>
                                </a:solidFill>
                                <a:latin typeface="Cambria Math" panose="02040503050406030204" pitchFamily="18" charset="0"/>
                                <a:ea typeface="微软雅黑" panose="020B0503020204020204" pitchFamily="34" charset="-122"/>
                                <a:sym typeface="+mn-ea"/>
                              </a:rPr>
                              <m:t>𝜔</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𝑘</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e>
                    </m:d>
                    <m:r>
                      <a:rPr lang="en-US" altLang="zh-CN" i="1">
                        <a:solidFill>
                          <a:prstClr val="black"/>
                        </a:solidFill>
                        <a:latin typeface="Cambria Math" panose="02040503050406030204" pitchFamily="18" charset="0"/>
                        <a:ea typeface="微软雅黑" panose="020B0503020204020204" pitchFamily="34" charset="-122"/>
                        <a:sym typeface="+mn-ea"/>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𝑘</m:t>
                        </m:r>
                      </m:sub>
                    </m:sSub>
                  </m:oMath>
                </a14:m>
                <a:endParaRPr lang="en-US" altLang="zh-CN" dirty="0" smtClean="0"/>
              </a:p>
              <a:p>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𝒃</m:t>
                          </m:r>
                        </m:e>
                        <m:sup>
                          <m:r>
                            <a:rPr lang="en-US" altLang="zh-CN" b="1" i="1" smtClean="0">
                              <a:latin typeface="Cambria Math" panose="02040503050406030204" pitchFamily="18" charset="0"/>
                            </a:rPr>
                            <m:t>∗</m:t>
                          </m:r>
                        </m:sup>
                      </m:sSup>
                      <m:r>
                        <a:rPr lang="en-US" altLang="zh-CN" b="0" i="1" smtClean="0">
                          <a:latin typeface="Cambria Math" panose="02040503050406030204" pitchFamily="18" charset="0"/>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𝑘</m:t>
                          </m:r>
                        </m:sub>
                      </m:sSub>
                      <m:r>
                        <a:rPr lang="en-US" altLang="zh-CN" b="0" i="1" smtClean="0">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i="1">
                              <a:solidFill>
                                <a:prstClr val="black"/>
                              </a:solidFill>
                              <a:latin typeface="Cambria Math" panose="02040503050406030204" pitchFamily="18" charset="0"/>
                              <a:ea typeface="微软雅黑" panose="020B0503020204020204" pitchFamily="34" charset="-122"/>
                              <a:sym typeface="+mn-ea"/>
                            </a:rPr>
                            <m:t>𝜔</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𝑘</m:t>
                          </m:r>
                        </m:sub>
                      </m:sSub>
                      <m:r>
                        <a:rPr lang="en-US" altLang="zh-CN" b="0" i="1" smtClean="0">
                          <a:solidFill>
                            <a:prstClr val="black"/>
                          </a:solidFill>
                          <a:latin typeface="Cambria Math" panose="02040503050406030204" pitchFamily="18" charset="0"/>
                          <a:ea typeface="微软雅黑" panose="020B0503020204020204" pitchFamily="34" charset="-122"/>
                          <a:sym typeface="+mn-ea"/>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𝑘</m:t>
                          </m:r>
                        </m:sub>
                      </m:sSub>
                      <m:r>
                        <a:rPr lang="en-US" altLang="zh-CN" i="1">
                          <a:solidFill>
                            <a:prstClr val="black"/>
                          </a:solidFill>
                          <a:latin typeface="Cambria Math" panose="02040503050406030204" pitchFamily="18" charset="0"/>
                          <a:ea typeface="微软雅黑" panose="020B0503020204020204" pitchFamily="34" charset="-122"/>
                          <a:sym typeface="+mn-ea"/>
                        </a:rPr>
                        <m:t>−</m:t>
                      </m:r>
                      <m:nary>
                        <m:naryPr>
                          <m:chr m:val="∑"/>
                          <m:ctrlPr>
                            <a:rPr lang="en-US" altLang="zh-CN" i="1">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i="1">
                              <a:solidFill>
                                <a:prstClr val="black"/>
                              </a:solidFill>
                              <a:latin typeface="Cambria Math" panose="02040503050406030204" pitchFamily="18" charset="0"/>
                              <a:ea typeface="微软雅黑" panose="020B0503020204020204" pitchFamily="34" charset="-122"/>
                              <a:sym typeface="+mn-ea"/>
                            </a:rPr>
                            <m:t>𝑖</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sub>
                        <m:sup>
                          <m:r>
                            <a:rPr lang="en-US" altLang="zh-CN" i="1">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Sup>
                            <m:sSubSup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SupPr>
                            <m:e>
                              <m:r>
                                <a:rPr lang="en-US" altLang="zh-CN" b="0" i="1" smtClean="0">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up>
                              <m:r>
                                <a:rPr lang="en-US" altLang="zh-CN" b="0" i="1" smtClean="0">
                                  <a:solidFill>
                                    <a:prstClr val="black"/>
                                  </a:solidFill>
                                  <a:latin typeface="Cambria Math" panose="02040503050406030204" pitchFamily="18" charset="0"/>
                                  <a:ea typeface="微软雅黑" panose="020B0503020204020204" pitchFamily="34" charset="-122"/>
                                  <a:sym typeface="+mn-ea"/>
                                </a:rPr>
                                <m:t>𝑇</m:t>
                              </m:r>
                            </m:sup>
                          </m:sSubSup>
                          <m:sSub>
                            <m:sSub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Pr>
                            <m:e>
                              <m:r>
                                <a:rPr lang="en-US" altLang="zh-CN" b="0" i="1" smtClean="0">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𝑘</m:t>
                              </m:r>
                            </m:sub>
                          </m:sSub>
                        </m:e>
                      </m:nary>
                    </m:oMath>
                  </m:oMathPara>
                </a14:m>
                <a:endParaRPr lang="zh-CN" altLang="en-US" dirty="0"/>
              </a:p>
            </p:txBody>
          </p:sp>
        </mc:Choice>
        <mc:Fallback>
          <p:sp>
            <p:nvSpPr>
              <p:cNvPr id="155" name="文本框 154"/>
              <p:cNvSpPr txBox="1">
                <a:spLocks noRot="1" noChangeAspect="1" noMove="1" noResize="1" noEditPoints="1" noAdjustHandles="1" noChangeArrowheads="1" noChangeShapeType="1" noTextEdit="1"/>
              </p:cNvSpPr>
              <p:nvPr/>
            </p:nvSpPr>
            <p:spPr>
              <a:xfrm>
                <a:off x="1712341" y="4216716"/>
                <a:ext cx="4534293" cy="1905971"/>
              </a:xfrm>
              <a:prstGeom prst="rect">
                <a:avLst/>
              </a:prstGeom>
              <a:blipFill rotWithShape="1">
                <a:blip r:embed="rId17"/>
                <a:stretch>
                  <a:fillRect l="-8" t="-17" r="3" b="-259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2680967" y="2379139"/>
                <a:ext cx="2924903" cy="158588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a:solidFill>
                                <a:prstClr val="black"/>
                              </a:solidFill>
                              <a:latin typeface="Cambria Math" panose="02040503050406030204" pitchFamily="18" charset="0"/>
                              <a:ea typeface="微软雅黑" panose="020B0503020204020204" pitchFamily="34" charset="-122"/>
                              <a:sym typeface="+mn-ea"/>
                            </a:rPr>
                          </m:ctrlPr>
                        </m:dPr>
                        <m:e>
                          <m:eqArr>
                            <m:eqArrPr>
                              <m:ctrlPr>
                                <a:rPr lang="en-US" altLang="zh-CN" i="1">
                                  <a:solidFill>
                                    <a:prstClr val="black"/>
                                  </a:solidFill>
                                  <a:latin typeface="Cambria Math" panose="02040503050406030204" pitchFamily="18" charset="0"/>
                                  <a:ea typeface="微软雅黑" panose="020B0503020204020204" pitchFamily="34" charset="-122"/>
                                  <a:sym typeface="+mn-ea"/>
                                </a:rPr>
                              </m:ctrlPr>
                            </m:eqArrPr>
                            <m:e>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zh-CN" altLang="en-US"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𝐿</m:t>
                                  </m:r>
                                </m:num>
                                <m:den>
                                  <m:r>
                                    <a:rPr lang="zh-CN" altLang="en-US" i="1">
                                      <a:solidFill>
                                        <a:prstClr val="black"/>
                                      </a:solidFill>
                                      <a:latin typeface="Cambria Math" panose="02040503050406030204" pitchFamily="18" charset="0"/>
                                      <a:ea typeface="微软雅黑" panose="020B0503020204020204" pitchFamily="34" charset="-122"/>
                                      <a:sym typeface="+mn-ea"/>
                                    </a:rPr>
                                    <m:t>𝜕𝜔</m:t>
                                  </m:r>
                                </m:den>
                              </m:f>
                              <m:r>
                                <a:rPr lang="en-US" altLang="zh-CN" i="1">
                                  <a:solidFill>
                                    <a:prstClr val="black"/>
                                  </a:solidFill>
                                  <a:latin typeface="Cambria Math" panose="02040503050406030204" pitchFamily="18" charset="0"/>
                                  <a:ea typeface="微软雅黑" panose="020B0503020204020204" pitchFamily="34" charset="-122"/>
                                  <a:sym typeface="+mn-ea"/>
                                </a:rPr>
                                <m:t>=</m:t>
                              </m:r>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zh-CN" altLang="en-US"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𝐿</m:t>
                                  </m:r>
                                </m:num>
                                <m:den>
                                  <m:r>
                                    <a:rPr lang="zh-CN" altLang="en-US"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den>
                              </m:f>
                              <m:r>
                                <a:rPr lang="en-US" altLang="zh-CN" i="1">
                                  <a:solidFill>
                                    <a:prstClr val="black"/>
                                  </a:solidFill>
                                  <a:latin typeface="Cambria Math" panose="02040503050406030204" pitchFamily="18" charset="0"/>
                                  <a:ea typeface="微软雅黑" panose="020B0503020204020204" pitchFamily="34" charset="-122"/>
                                  <a:sym typeface="+mn-ea"/>
                                </a:rPr>
                                <m:t>=</m:t>
                              </m:r>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zh-CN" altLang="en-US"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𝐿</m:t>
                                  </m:r>
                                </m:num>
                                <m:den>
                                  <m:r>
                                    <a:rPr lang="zh-CN" altLang="en-US" i="1">
                                      <a:solidFill>
                                        <a:prstClr val="black"/>
                                      </a:solidFill>
                                      <a:latin typeface="Cambria Math" panose="02040503050406030204" pitchFamily="18" charset="0"/>
                                      <a:ea typeface="微软雅黑" panose="020B0503020204020204" pitchFamily="34" charset="-122"/>
                                      <a:sym typeface="+mn-ea"/>
                                    </a:rPr>
                                    <m:t>𝜕𝛼</m:t>
                                  </m:r>
                                </m:den>
                              </m:f>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0</m:t>
                              </m:r>
                            </m:e>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0</m:t>
                              </m:r>
                            </m:e>
                            <m:e>
                              <m:r>
                                <a:rPr lang="en-US" altLang="zh-CN" i="1">
                                  <a:solidFill>
                                    <a:prstClr val="black"/>
                                  </a:solidFill>
                                  <a:latin typeface="Cambria Math" panose="02040503050406030204" pitchFamily="18" charset="0"/>
                                  <a:ea typeface="微软雅黑" panose="020B0503020204020204" pitchFamily="34" charset="-122"/>
                                  <a:sym typeface="+mn-ea"/>
                                </a:rPr>
                                <m:t>1</m:t>
                              </m:r>
                              <m:r>
                                <a:rPr lang="en-US" altLang="zh-CN" i="1">
                                  <a:solidFill>
                                    <a:prstClr val="black"/>
                                  </a:solidFill>
                                  <a:latin typeface="Cambria Math" panose="02040503050406030204" pitchFamily="18" charset="0"/>
                                  <a:ea typeface="微软雅黑" panose="020B0503020204020204" pitchFamily="34" charset="-122"/>
                                  <a:sym typeface="+mn-ea"/>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i="1">
                                      <a:solidFill>
                                        <a:prstClr val="black"/>
                                      </a:solidFill>
                                      <a:latin typeface="Cambria Math" panose="02040503050406030204" pitchFamily="18" charset="0"/>
                                      <a:ea typeface="微软雅黑" panose="020B0503020204020204" pitchFamily="34" charset="-122"/>
                                      <a:sym typeface="+mn-ea"/>
                                    </a:rPr>
                                    <m:t>𝜔</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0</m:t>
                              </m:r>
                            </m:e>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r>
                                    <a:rPr lang="en-US" altLang="zh-CN" i="1">
                                      <a:solidFill>
                                        <a:prstClr val="black"/>
                                      </a:solidFill>
                                      <a:latin typeface="Cambria Math" panose="02040503050406030204" pitchFamily="18" charset="0"/>
                                      <a:ea typeface="微软雅黑" panose="020B0503020204020204" pitchFamily="34" charset="-122"/>
                                      <a:sym typeface="+mn-ea"/>
                                    </a:rPr>
                                    <m:t>1</m:t>
                                  </m:r>
                                  <m:r>
                                    <a:rPr lang="en-US" altLang="zh-CN" i="1">
                                      <a:solidFill>
                                        <a:prstClr val="black"/>
                                      </a:solidFill>
                                      <a:latin typeface="Cambria Math" panose="02040503050406030204" pitchFamily="18" charset="0"/>
                                      <a:ea typeface="微软雅黑" panose="020B0503020204020204" pitchFamily="34" charset="-122"/>
                                      <a:sym typeface="+mn-ea"/>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i="1">
                                          <a:solidFill>
                                            <a:prstClr val="black"/>
                                          </a:solidFill>
                                          <a:latin typeface="Cambria Math" panose="02040503050406030204" pitchFamily="18" charset="0"/>
                                          <a:ea typeface="微软雅黑" panose="020B0503020204020204" pitchFamily="34" charset="-122"/>
                                          <a:sym typeface="+mn-ea"/>
                                        </a:rPr>
                                        <m:t>𝜔</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i="1">
                                      <a:solidFill>
                                        <a:prstClr val="black"/>
                                      </a:solidFill>
                                      <a:latin typeface="Cambria Math" panose="02040503050406030204" pitchFamily="18" charset="0"/>
                                      <a:ea typeface="微软雅黑" panose="020B0503020204020204" pitchFamily="34" charset="-122"/>
                                      <a:sym typeface="+mn-ea"/>
                                    </a:rPr>
                                    <m:t>)</m:t>
                                  </m:r>
                                </m:e>
                              </m:d>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0</m:t>
                              </m:r>
                            </m:e>
                          </m:eqArr>
                        </m:e>
                      </m:d>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2680967" y="2379139"/>
                <a:ext cx="2924903" cy="1585883"/>
              </a:xfrm>
              <a:prstGeom prst="rect">
                <a:avLst/>
              </a:prstGeom>
              <a:blipFill rotWithShape="1">
                <a:blip r:embed="rId18"/>
                <a:stretch>
                  <a:fillRect l="-22" t="-27" r="3"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6096482" y="5274121"/>
                <a:ext cx="1774460" cy="84856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zh-CN" b="1"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b="1" i="1">
                              <a:solidFill>
                                <a:prstClr val="black"/>
                              </a:solidFill>
                              <a:latin typeface="Cambria Math" panose="02040503050406030204" pitchFamily="18" charset="0"/>
                              <a:ea typeface="微软雅黑" panose="020B0503020204020204" pitchFamily="34" charset="-122"/>
                              <a:sym typeface="+mn-ea"/>
                            </a:rPr>
                            <m:t>∗</m:t>
                          </m:r>
                        </m:sup>
                      </m:sSup>
                      <m:r>
                        <a:rPr lang="en-US" altLang="zh-CN" i="1">
                          <a:solidFill>
                            <a:prstClr val="black"/>
                          </a:solidFill>
                          <a:latin typeface="Cambria Math" panose="02040503050406030204" pitchFamily="18" charset="0"/>
                          <a:ea typeface="微软雅黑" panose="020B0503020204020204" pitchFamily="34" charset="-122"/>
                          <a:sym typeface="+mn-ea"/>
                        </a:rPr>
                        <m:t>=</m:t>
                      </m:r>
                      <m:nary>
                        <m:naryPr>
                          <m:chr m:val="∑"/>
                          <m:ctrlPr>
                            <a:rPr lang="en-US" altLang="zh-CN" i="1">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i="1">
                              <a:solidFill>
                                <a:prstClr val="black"/>
                              </a:solidFill>
                              <a:latin typeface="Cambria Math" panose="02040503050406030204" pitchFamily="18" charset="0"/>
                              <a:ea typeface="微软雅黑" panose="020B0503020204020204" pitchFamily="34" charset="-122"/>
                              <a:sym typeface="+mn-ea"/>
                            </a:rPr>
                            <m:t>𝑖</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sub>
                        <m:sup>
                          <m:r>
                            <a:rPr lang="en-US" altLang="zh-CN" i="1">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e>
                      </m:nary>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6096482" y="5274121"/>
                <a:ext cx="1774460" cy="848566"/>
              </a:xfrm>
              <a:prstGeom prst="rect">
                <a:avLst/>
              </a:prstGeom>
              <a:blipFill rotWithShape="1">
                <a:blip r:embed="rId19"/>
                <a:stretch>
                  <a:fillRect l="-27" t="-53" r="7"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752433" y="6061218"/>
                <a:ext cx="5423472" cy="500971"/>
              </a:xfrm>
              <a:prstGeom prst="rect">
                <a:avLst/>
              </a:prstGeom>
            </p:spPr>
            <p:txBody>
              <a:bodyPr wrap="none">
                <a:spAutoFit/>
              </a:bodyPr>
              <a:lstStyle/>
              <a:p>
                <a:pPr marL="285750" lvl="0" indent="-285750" algn="just">
                  <a:lnSpc>
                    <a:spcPct val="150000"/>
                  </a:lnSpc>
                  <a:buFont typeface="Arial" panose="020B0604020202020204" pitchFamily="34" charset="0"/>
                  <a:buChar char="•"/>
                  <a:defRPr/>
                </a:pPr>
                <a:r>
                  <a:rPr lang="zh-CN" altLang="en-US" dirty="0" smtClean="0">
                    <a:solidFill>
                      <a:prstClr val="black"/>
                    </a:solidFill>
                    <a:latin typeface="微软雅黑" panose="020B0503020204020204" pitchFamily="34" charset="-122"/>
                    <a:ea typeface="微软雅黑" panose="020B0503020204020204" pitchFamily="34" charset="-122"/>
                    <a:sym typeface="+mn-ea"/>
                  </a:rPr>
                  <a:t>最终模型：</a:t>
                </a:r>
                <a14:m>
                  <m:oMath xmlns:m="http://schemas.openxmlformats.org/officeDocument/2006/math">
                    <m:r>
                      <a:rPr lang="en-US" altLang="zh-CN" i="1">
                        <a:solidFill>
                          <a:prstClr val="black"/>
                        </a:solidFill>
                        <a:latin typeface="Cambria Math" panose="02040503050406030204" pitchFamily="18" charset="0"/>
                        <a:ea typeface="微软雅黑" panose="020B0503020204020204" pitchFamily="34" charset="-122"/>
                        <a:sym typeface="+mn-ea"/>
                      </a:rPr>
                      <m:t>𝑓</m:t>
                    </m:r>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r>
                          <a:rPr lang="en-US" altLang="zh-CN" i="1">
                            <a:solidFill>
                              <a:prstClr val="black"/>
                            </a:solidFill>
                            <a:latin typeface="Cambria Math" panose="02040503050406030204" pitchFamily="18" charset="0"/>
                            <a:ea typeface="微软雅黑" panose="020B0503020204020204" pitchFamily="34" charset="-122"/>
                            <a:sym typeface="+mn-ea"/>
                          </a:rPr>
                          <m:t>𝑥</m:t>
                        </m:r>
                      </m:e>
                    </m:d>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sSup>
                          <m:sSup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pPr>
                          <m:e>
                            <m:r>
                              <a:rPr lang="zh-CN" altLang="en-US" i="1" smtClean="0">
                                <a:solidFill>
                                  <a:prstClr val="black"/>
                                </a:solidFill>
                                <a:latin typeface="Cambria Math" panose="02040503050406030204" pitchFamily="18" charset="0"/>
                                <a:ea typeface="微软雅黑" panose="020B0503020204020204" pitchFamily="34" charset="-122"/>
                                <a:sym typeface="+mn-ea"/>
                              </a:rPr>
                              <m:t>𝜔</m:t>
                            </m:r>
                          </m:e>
                          <m:sup>
                            <m:r>
                              <a:rPr lang="en-US" altLang="zh-CN" b="0" i="1" smtClean="0">
                                <a:solidFill>
                                  <a:prstClr val="black"/>
                                </a:solidFill>
                                <a:latin typeface="Cambria Math" panose="02040503050406030204" pitchFamily="18" charset="0"/>
                                <a:ea typeface="微软雅黑" panose="020B0503020204020204" pitchFamily="34" charset="-122"/>
                                <a:sym typeface="+mn-ea"/>
                              </a:rPr>
                              <m:t>∗</m:t>
                            </m:r>
                          </m:sup>
                        </m:sSup>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r>
                      <a:rPr lang="en-US" altLang="zh-CN" i="1">
                        <a:solidFill>
                          <a:prstClr val="black"/>
                        </a:solidFill>
                        <a:latin typeface="Cambria Math" panose="02040503050406030204" pitchFamily="18" charset="0"/>
                        <a:ea typeface="微软雅黑" panose="020B0503020204020204" pitchFamily="34" charset="-122"/>
                        <a:sym typeface="+mn-ea"/>
                      </a:rPr>
                      <m:t>𝑥</m:t>
                    </m:r>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pPr>
                      <m:e>
                        <m:r>
                          <a:rPr lang="en-US" altLang="zh-CN" b="0" i="1" smtClean="0">
                            <a:solidFill>
                              <a:prstClr val="black"/>
                            </a:solidFill>
                            <a:latin typeface="Cambria Math" panose="02040503050406030204" pitchFamily="18" charset="0"/>
                            <a:ea typeface="微软雅黑" panose="020B0503020204020204" pitchFamily="34" charset="-122"/>
                            <a:sym typeface="+mn-ea"/>
                          </a:rPr>
                          <m:t>𝑏</m:t>
                        </m:r>
                      </m:e>
                      <m:sup>
                        <m:r>
                          <a:rPr lang="en-US" altLang="zh-CN" b="0" i="1" smtClean="0">
                            <a:solidFill>
                              <a:prstClr val="black"/>
                            </a:solidFill>
                            <a:latin typeface="Cambria Math" panose="02040503050406030204" pitchFamily="18" charset="0"/>
                            <a:ea typeface="微软雅黑" panose="020B0503020204020204" pitchFamily="34" charset="-122"/>
                            <a:sym typeface="+mn-ea"/>
                          </a:rPr>
                          <m:t>∗</m:t>
                        </m:r>
                      </m:sup>
                    </m:sSup>
                    <m:r>
                      <a:rPr lang="en-US" altLang="zh-CN" b="0" i="1" smtClean="0">
                        <a:solidFill>
                          <a:prstClr val="black"/>
                        </a:solidFill>
                        <a:latin typeface="Cambria Math" panose="02040503050406030204" pitchFamily="18" charset="0"/>
                        <a:ea typeface="微软雅黑" panose="020B0503020204020204" pitchFamily="34" charset="-122"/>
                        <a:sym typeface="+mn-ea"/>
                      </a:rPr>
                      <m:t>=</m:t>
                    </m:r>
                    <m:nary>
                      <m:naryPr>
                        <m:chr m:val="∑"/>
                        <m:ctrlPr>
                          <a:rPr lang="en-US" altLang="zh-CN" i="1">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i="1">
                            <a:solidFill>
                              <a:prstClr val="black"/>
                            </a:solidFill>
                            <a:latin typeface="Cambria Math" panose="02040503050406030204" pitchFamily="18" charset="0"/>
                            <a:ea typeface="微软雅黑" panose="020B0503020204020204" pitchFamily="34" charset="-122"/>
                            <a:sym typeface="+mn-ea"/>
                          </a:rPr>
                          <m:t>𝑖</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sub>
                      <m:sup>
                        <m:r>
                          <a:rPr lang="en-US" altLang="zh-CN" i="1">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Sup>
                          <m:sSubSup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SupPr>
                          <m:e>
                            <m:r>
                              <a:rPr lang="en-US" altLang="zh-CN" b="0" i="1" smtClean="0">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up>
                            <m:r>
                              <a:rPr lang="en-US" altLang="zh-CN" b="0" i="1" smtClean="0">
                                <a:solidFill>
                                  <a:prstClr val="black"/>
                                </a:solidFill>
                                <a:latin typeface="Cambria Math" panose="02040503050406030204" pitchFamily="18" charset="0"/>
                                <a:ea typeface="微软雅黑" panose="020B0503020204020204" pitchFamily="34" charset="-122"/>
                                <a:sym typeface="+mn-ea"/>
                              </a:rPr>
                              <m:t>𝑇</m:t>
                            </m:r>
                          </m:sup>
                        </m:sSubSup>
                      </m:e>
                    </m:nary>
                    <m:r>
                      <a:rPr lang="en-US" altLang="zh-CN" b="0" i="1" smtClean="0">
                        <a:solidFill>
                          <a:prstClr val="black"/>
                        </a:solidFill>
                        <a:latin typeface="Cambria Math" panose="02040503050406030204" pitchFamily="18" charset="0"/>
                        <a:ea typeface="微软雅黑" panose="020B0503020204020204" pitchFamily="34" charset="-122"/>
                        <a:sym typeface="+mn-ea"/>
                      </a:rPr>
                      <m:t>𝑥</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𝑏</m:t>
                    </m:r>
                  </m:oMath>
                </a14:m>
                <a:endParaRPr lang="en-US" altLang="zh-CN" i="1" dirty="0">
                  <a:solidFill>
                    <a:prstClr val="black"/>
                  </a:solidFill>
                  <a:latin typeface="Cambria Math" panose="02040503050406030204" pitchFamily="18" charset="0"/>
                  <a:ea typeface="微软雅黑" panose="020B0503020204020204" pitchFamily="34" charset="-122"/>
                  <a:sym typeface="+mn-ea"/>
                </a:endParaRPr>
              </a:p>
            </p:txBody>
          </p:sp>
        </mc:Choice>
        <mc:Fallback>
          <p:sp>
            <p:nvSpPr>
              <p:cNvPr id="7" name="矩形 6"/>
              <p:cNvSpPr>
                <a:spLocks noRot="1" noChangeAspect="1" noMove="1" noResize="1" noEditPoints="1" noAdjustHandles="1" noChangeArrowheads="1" noChangeShapeType="1" noTextEdit="1"/>
              </p:cNvSpPr>
              <p:nvPr/>
            </p:nvSpPr>
            <p:spPr>
              <a:xfrm>
                <a:off x="752433" y="6061218"/>
                <a:ext cx="5423472" cy="500971"/>
              </a:xfrm>
              <a:prstGeom prst="rect">
                <a:avLst/>
              </a:prstGeom>
              <a:blipFill rotWithShape="1">
                <a:blip r:embed="rId20"/>
                <a:stretch>
                  <a:fillRect l="-11" t="-29" r="10" b="-16458"/>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5" y="951861"/>
            <a:ext cx="2885850"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近似线性可分</a:t>
            </a:r>
            <a:r>
              <a:rPr lang="en-US" altLang="zh-CN" sz="2000" b="1" dirty="0">
                <a:latin typeface="微软雅黑" panose="020B0503020204020204" pitchFamily="34" charset="-122"/>
                <a:ea typeface="微软雅黑" panose="020B0503020204020204" pitchFamily="34" charset="-122"/>
              </a:rPr>
              <a:t>SVM</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752434" y="1413453"/>
            <a:ext cx="10725350" cy="874407"/>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sym typeface="+mn-ea"/>
              </a:rPr>
              <a:t>由于噪声存在或者数据本身分布有偏差（异常分布的点），现实中大多数情况下，很难实现二类问题的完美划分。如下图所示：</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pic>
        <p:nvPicPr>
          <p:cNvPr id="7179" name="Picture 11" descr="这里写图片描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4375" y="2720397"/>
            <a:ext cx="3143250" cy="2724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4" y="951861"/>
            <a:ext cx="4613783"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近似线性可分</a:t>
            </a:r>
            <a:r>
              <a:rPr lang="en-US" altLang="zh-CN" sz="2000" b="1" dirty="0">
                <a:latin typeface="微软雅黑" panose="020B0503020204020204" pitchFamily="34" charset="-122"/>
                <a:ea typeface="微软雅黑" panose="020B0503020204020204" pitchFamily="34" charset="-122"/>
              </a:rPr>
              <a:t>SVM-</a:t>
            </a:r>
            <a:r>
              <a:rPr lang="zh-CN" altLang="en-US" sz="2000" b="1" dirty="0">
                <a:latin typeface="微软雅黑" panose="020B0503020204020204" pitchFamily="34" charset="-122"/>
                <a:ea typeface="微软雅黑" panose="020B0503020204020204" pitchFamily="34" charset="-122"/>
              </a:rPr>
              <a:t>软间隔与松弛变量</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752434" y="1413453"/>
            <a:ext cx="10725350" cy="458908"/>
          </a:xfrm>
          <a:prstGeom prst="rect">
            <a:avLst/>
          </a:prstGeom>
        </p:spPr>
        <p:txBody>
          <a:bodyPr wrap="square">
            <a:spAutoFit/>
          </a:bodyPr>
          <a:lstStyle/>
          <a:p>
            <a:pPr lvl="0" indent="457200" algn="just">
              <a:lnSpc>
                <a:spcPct val="150000"/>
              </a:lnSpc>
              <a:defRPr/>
            </a:pPr>
            <a:r>
              <a:rPr lang="zh-CN" altLang="en-US" dirty="0" smtClean="0">
                <a:solidFill>
                  <a:prstClr val="black"/>
                </a:solidFill>
                <a:latin typeface="微软雅黑" panose="020B0503020204020204" pitchFamily="34" charset="-122"/>
                <a:ea typeface="微软雅黑" panose="020B0503020204020204" pitchFamily="34" charset="-122"/>
                <a:sym typeface="+mn-ea"/>
              </a:rPr>
              <a:t>因此需要引入额外的变量辅助模型进行判别。</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pic>
        <p:nvPicPr>
          <p:cNvPr id="7179" name="Picture 11" descr="这里写图片描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113" y="3845305"/>
            <a:ext cx="3143250" cy="272415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6979499" y="2124950"/>
            <a:ext cx="4839572" cy="1377779"/>
            <a:chOff x="6452833" y="5294870"/>
            <a:chExt cx="4839572" cy="1377779"/>
          </a:xfrm>
        </p:grpSpPr>
        <p:sp>
          <p:nvSpPr>
            <p:cNvPr id="18" name="圆角矩形 17"/>
            <p:cNvSpPr/>
            <p:nvPr/>
          </p:nvSpPr>
          <p:spPr>
            <a:xfrm>
              <a:off x="6796216" y="5294870"/>
              <a:ext cx="4171713" cy="137777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22" name="文本框 21"/>
                <p:cNvSpPr txBox="1"/>
                <p:nvPr/>
              </p:nvSpPr>
              <p:spPr>
                <a:xfrm>
                  <a:off x="6452833" y="5372053"/>
                  <a:ext cx="4839572" cy="1173013"/>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func>
                          <m:func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funcPr>
                          <m:fName>
                            <m:limLow>
                              <m:limLow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limLowP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min</m:t>
                                </m:r>
                              </m:e>
                              <m:lim>
                                <m:r>
                                  <a:rPr kumimoji="0" lang="zh-CN" altLang="en-US" sz="1800" b="1"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𝝎</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𝑏</m:t>
                                </m:r>
                              </m:lim>
                            </m:limLow>
                          </m:fName>
                          <m:e>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2</m:t>
                                </m:r>
                              </m:den>
                            </m:f>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𝜔</m:t>
                                </m:r>
                                <m:r>
                                  <a:rPr lang="en-US" altLang="zh-CN" i="1">
                                    <a:latin typeface="Cambria Math" panose="02040503050406030204" pitchFamily="18" charset="0"/>
                                    <a:ea typeface="Cambria Math" panose="02040503050406030204" pitchFamily="18" charset="0"/>
                                  </a:rPr>
                                  <m:t>||</m:t>
                                </m:r>
                              </m:e>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2</m:t>
                                </m:r>
                              </m:sup>
                            </m:sSup>
                          </m:e>
                        </m:func>
                      </m:oMath>
                    </m:oMathPara>
                  </a14:m>
                  <a:endParaRPr lang="en-US" altLang="zh-CN" dirty="0"/>
                </a:p>
                <a:p>
                  <a:endParaRPr lang="en-US" altLang="zh-CN" dirty="0">
                    <a:sym typeface="+mn-ea"/>
                  </a:endParaRPr>
                </a:p>
                <a:p>
                  <a14:m>
                    <m:oMathPara xmlns:m="http://schemas.openxmlformats.org/officeDocument/2006/math">
                      <m:oMathParaPr>
                        <m:jc m:val="center"/>
                      </m:oMathParaPr>
                      <m:oMath xmlns:m="http://schemas.openxmlformats.org/officeDocument/2006/math">
                        <m:r>
                          <m:rPr>
                            <m:sty m:val="p"/>
                          </m:rPr>
                          <a:rPr lang="en-US" altLang="zh-CN" b="0" i="0" smtClean="0">
                            <a:solidFill>
                              <a:prstClr val="black"/>
                            </a:solidFill>
                            <a:latin typeface="Cambria Math" panose="02040503050406030204" pitchFamily="18" charset="0"/>
                            <a:ea typeface="微软雅黑" panose="020B0503020204020204" pitchFamily="34" charset="-122"/>
                            <a:sym typeface="+mn-ea"/>
                          </a:rPr>
                          <m:t>s</m:t>
                        </m:r>
                        <m:r>
                          <a:rPr lang="en-US" altLang="zh-CN" b="0" i="0" smtClean="0">
                            <a:solidFill>
                              <a:prstClr val="black"/>
                            </a:solidFill>
                            <a:latin typeface="Cambria Math" panose="02040503050406030204" pitchFamily="18" charset="0"/>
                            <a:ea typeface="微软雅黑" panose="020B0503020204020204" pitchFamily="34" charset="-122"/>
                            <a:sym typeface="+mn-ea"/>
                          </a:rPr>
                          <m:t>.</m:t>
                        </m:r>
                        <m:r>
                          <m:rPr>
                            <m:sty m:val="p"/>
                          </m:rPr>
                          <a:rPr lang="en-US" altLang="zh-CN" b="0" i="0" smtClean="0">
                            <a:solidFill>
                              <a:prstClr val="black"/>
                            </a:solidFill>
                            <a:latin typeface="Cambria Math" panose="02040503050406030204" pitchFamily="18" charset="0"/>
                            <a:ea typeface="微软雅黑" panose="020B0503020204020204" pitchFamily="34" charset="-122"/>
                            <a:sym typeface="+mn-ea"/>
                          </a:rPr>
                          <m:t>t</m:t>
                        </m:r>
                        <m:r>
                          <a:rPr lang="en-US" altLang="zh-CN" b="0" i="0" smtClean="0">
                            <a:solidFill>
                              <a:prstClr val="black"/>
                            </a:solidFill>
                            <a:latin typeface="Cambria Math" panose="02040503050406030204" pitchFamily="18" charset="0"/>
                            <a:ea typeface="微软雅黑" panose="020B0503020204020204" pitchFamily="34" charset="-122"/>
                            <a:sym typeface="+mn-ea"/>
                          </a:rPr>
                          <m:t>.  </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r>
                          <a:rPr lang="en-US" altLang="zh-CN" i="1">
                            <a:solidFill>
                              <a:prstClr val="black"/>
                            </a:solidFill>
                            <a:latin typeface="Cambria Math" panose="02040503050406030204" pitchFamily="18" charset="0"/>
                            <a:ea typeface="微软雅黑" panose="020B0503020204020204" pitchFamily="34" charset="-122"/>
                            <a:sym typeface="+mn-ea"/>
                          </a:rPr>
                          <m:t>,  </m:t>
                        </m:r>
                        <m:r>
                          <a:rPr lang="en-US" altLang="zh-CN" i="1">
                            <a:solidFill>
                              <a:prstClr val="black"/>
                            </a:solidFill>
                            <a:latin typeface="Cambria Math" panose="02040503050406030204" pitchFamily="18" charset="0"/>
                            <a:ea typeface="Cambria Math" panose="02040503050406030204" pitchFamily="18" charset="0"/>
                            <a:sym typeface="+mn-ea"/>
                          </a:rPr>
                          <m:t>𝑖</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1</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2</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𝑚</m:t>
                        </m:r>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6452833" y="5372053"/>
                  <a:ext cx="4839572" cy="1173013"/>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3" name="文本框 22"/>
              <p:cNvSpPr txBox="1"/>
              <p:nvPr/>
            </p:nvSpPr>
            <p:spPr>
              <a:xfrm>
                <a:off x="1422513" y="2364254"/>
                <a:ext cx="4839572" cy="811761"/>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zh-CN" altLang="en-US" i="1">
                                  <a:latin typeface="Cambria Math" panose="02040503050406030204" pitchFamily="18" charset="0"/>
                                </a:rPr>
                                <m:t>如果</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zh-CN" altLang="en-US" b="0" i="1" smtClean="0">
                                          <a:latin typeface="Cambria Math" panose="02040503050406030204" pitchFamily="18" charset="0"/>
                                        </a:rPr>
                                        <m:t>𝜔</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r>
                                <a:rPr lang="zh-CN" altLang="en-US"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𝑙𝑜𝑠𝑠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e>
                            <m:e>
                              <m:r>
                                <a:rPr lang="zh-CN" altLang="en-US" i="1">
                                  <a:latin typeface="Cambria Math" panose="02040503050406030204" pitchFamily="18" charset="0"/>
                                </a:rPr>
                                <m:t>如果</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zh-CN" altLang="en-US" i="1">
                                          <a:latin typeface="Cambria Math" panose="02040503050406030204" pitchFamily="18" charset="0"/>
                                        </a:rPr>
                                        <m:t>𝜔</m:t>
                                      </m:r>
                                    </m:e>
                                    <m:sup>
                                      <m:r>
                                        <a:rPr lang="en-US" altLang="zh-CN" i="1">
                                          <a:latin typeface="Cambria Math" panose="02040503050406030204" pitchFamily="18" charset="0"/>
                                        </a:rPr>
                                        <m:t>𝑇</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i="1" smtClean="0">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1</m:t>
                              </m:r>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𝑙𝑜𝑠𝑠</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i="1">
                                  <a:solidFill>
                                    <a:prstClr val="black"/>
                                  </a:solidFill>
                                  <a:latin typeface="Cambria Math" panose="02040503050406030204" pitchFamily="18" charset="0"/>
                                  <a:ea typeface="微软雅黑" panose="020B0503020204020204" pitchFamily="34" charset="-122"/>
                                  <a:sym typeface="+mn-ea"/>
                                </a:rPr>
                                <m:t>)</m:t>
                              </m:r>
                            </m:e>
                          </m:eqArr>
                        </m:e>
                      </m:d>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1422513" y="2364254"/>
                <a:ext cx="4839572" cy="811761"/>
              </a:xfrm>
              <a:prstGeom prst="rect">
                <a:avLst/>
              </a:prstGeom>
              <a:blipFill rotWithShape="1">
                <a:blip r:embed="rId8"/>
                <a:stretch>
                  <a:fillRect l="-2" t="-18" r="7" b="47"/>
                </a:stretch>
              </a:blipFill>
            </p:spPr>
            <p:txBody>
              <a:bodyPr/>
              <a:lstStyle/>
              <a:p>
                <a:r>
                  <a:rPr lang="zh-CN" altLang="en-US">
                    <a:noFill/>
                  </a:rPr>
                  <a:t> </a:t>
                </a:r>
              </a:p>
            </p:txBody>
          </p:sp>
        </mc:Fallback>
      </mc:AlternateContent>
      <p:sp>
        <p:nvSpPr>
          <p:cNvPr id="24" name="矩形 23"/>
          <p:cNvSpPr/>
          <p:nvPr/>
        </p:nvSpPr>
        <p:spPr>
          <a:xfrm>
            <a:off x="752434" y="1875141"/>
            <a:ext cx="2687462" cy="507831"/>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dirty="0" smtClean="0">
                <a:solidFill>
                  <a:prstClr val="black"/>
                </a:solidFill>
                <a:latin typeface="微软雅黑" panose="020B0503020204020204" pitchFamily="34" charset="-122"/>
                <a:ea typeface="微软雅黑" panose="020B0503020204020204" pitchFamily="34" charset="-122"/>
                <a:sym typeface="+mn-ea"/>
              </a:rPr>
              <a:t>Hinge Loss</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mc:AlternateContent xmlns:mc="http://schemas.openxmlformats.org/markup-compatibility/2006">
        <mc:Choice xmlns:a14="http://schemas.microsoft.com/office/drawing/2010/main" Requires="a14">
          <p:sp>
            <p:nvSpPr>
              <p:cNvPr id="25" name="文本框 24"/>
              <p:cNvSpPr txBox="1"/>
              <p:nvPr/>
            </p:nvSpPr>
            <p:spPr>
              <a:xfrm>
                <a:off x="1422513" y="4141093"/>
                <a:ext cx="4839572" cy="1125565"/>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func>
                        <m:func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funcPr>
                        <m:fName>
                          <m:limLow>
                            <m:limLow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limLowP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min</m:t>
                              </m:r>
                            </m:e>
                            <m:lim>
                              <m:r>
                                <a:rPr kumimoji="0" lang="zh-CN" altLang="en-US" sz="1800" b="1"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𝝎</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𝑏</m:t>
                              </m:r>
                            </m:lim>
                          </m:limLow>
                        </m:fName>
                        <m:e>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2</m:t>
                              </m:r>
                            </m:den>
                          </m:f>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𝜔</m:t>
                              </m:r>
                              <m:r>
                                <a:rPr lang="en-US" altLang="zh-CN" i="1">
                                  <a:latin typeface="Cambria Math" panose="02040503050406030204" pitchFamily="18" charset="0"/>
                                  <a:ea typeface="Cambria Math" panose="02040503050406030204" pitchFamily="18" charset="0"/>
                                </a:rPr>
                                <m:t>||</m:t>
                              </m:r>
                            </m:e>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2</m:t>
                              </m:r>
                            </m:sup>
                          </m:s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𝐶</m:t>
                          </m:r>
                          <m:nary>
                            <m:naryPr>
                              <m: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naryPr>
                            <m:sub>
                              <m:r>
                                <m:rPr>
                                  <m:brk m:alnAt="23"/>
                                </m:rP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𝑖</m:t>
                              </m:r>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1</m:t>
                              </m:r>
                            </m:sub>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𝑚</m:t>
                              </m:r>
                            </m:sup>
                            <m:e>
                              <m:r>
                                <m:rPr>
                                  <m:sty m:val="p"/>
                                </m:rPr>
                                <a:rPr lang="en-US" altLang="zh-CN">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0</m:t>
                              </m:r>
                              <m:r>
                                <a:rPr lang="en-US" altLang="zh-CN" i="1">
                                  <a:latin typeface="Cambria Math" panose="02040503050406030204" pitchFamily="18" charset="0"/>
                                </a:rPr>
                                <m:t>, </m:t>
                              </m:r>
                              <m:r>
                                <a:rPr lang="en-US" altLang="zh-CN" i="1">
                                  <a:latin typeface="Cambria Math" panose="02040503050406030204" pitchFamily="18" charset="0"/>
                                </a:rPr>
                                <m:t>1</m:t>
                              </m:r>
                              <m:r>
                                <a:rPr lang="en-US" altLang="zh-CN" i="1">
                                  <a:latin typeface="Cambria Math" panose="02040503050406030204" pitchFamily="18" charset="0"/>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i="1">
                                  <a:solidFill>
                                    <a:prstClr val="black"/>
                                  </a:solidFill>
                                  <a:latin typeface="Cambria Math" panose="02040503050406030204" pitchFamily="18" charset="0"/>
                                  <a:ea typeface="微软雅黑" panose="020B0503020204020204" pitchFamily="34" charset="-122"/>
                                  <a:sym typeface="+mn-ea"/>
                                </a:rPr>
                                <m:t>)}</m:t>
                              </m:r>
                            </m:e>
                          </m:nary>
                        </m:e>
                      </m:func>
                    </m:oMath>
                  </m:oMathPara>
                </a14:m>
                <a:endParaRPr lang="en-US" altLang="zh-CN" dirty="0">
                  <a:sym typeface="+mn-ea"/>
                </a:endParaRPr>
              </a:p>
              <a:p>
                <a14:m>
                  <m:oMathPara xmlns:m="http://schemas.openxmlformats.org/officeDocument/2006/math">
                    <m:oMathParaPr>
                      <m:jc m:val="center"/>
                    </m:oMathParaPr>
                    <m:oMath xmlns:m="http://schemas.openxmlformats.org/officeDocument/2006/math">
                      <m:r>
                        <m:rPr>
                          <m:sty m:val="p"/>
                        </m:rPr>
                        <a:rPr lang="en-US" altLang="zh-CN" b="0" i="0" smtClean="0">
                          <a:solidFill>
                            <a:prstClr val="black"/>
                          </a:solidFill>
                          <a:latin typeface="Cambria Math" panose="02040503050406030204" pitchFamily="18" charset="0"/>
                          <a:ea typeface="微软雅黑" panose="020B0503020204020204" pitchFamily="34" charset="-122"/>
                          <a:sym typeface="+mn-ea"/>
                        </a:rPr>
                        <m:t>s</m:t>
                      </m:r>
                      <m:r>
                        <a:rPr lang="en-US" altLang="zh-CN" b="0" i="0" smtClean="0">
                          <a:solidFill>
                            <a:prstClr val="black"/>
                          </a:solidFill>
                          <a:latin typeface="Cambria Math" panose="02040503050406030204" pitchFamily="18" charset="0"/>
                          <a:ea typeface="微软雅黑" panose="020B0503020204020204" pitchFamily="34" charset="-122"/>
                          <a:sym typeface="+mn-ea"/>
                        </a:rPr>
                        <m:t>.</m:t>
                      </m:r>
                      <m:r>
                        <m:rPr>
                          <m:sty m:val="p"/>
                        </m:rPr>
                        <a:rPr lang="en-US" altLang="zh-CN" b="0" i="0" smtClean="0">
                          <a:solidFill>
                            <a:prstClr val="black"/>
                          </a:solidFill>
                          <a:latin typeface="Cambria Math" panose="02040503050406030204" pitchFamily="18" charset="0"/>
                          <a:ea typeface="微软雅黑" panose="020B0503020204020204" pitchFamily="34" charset="-122"/>
                          <a:sym typeface="+mn-ea"/>
                        </a:rPr>
                        <m:t>t</m:t>
                      </m:r>
                      <m:r>
                        <a:rPr lang="en-US" altLang="zh-CN" b="0" i="0" smtClean="0">
                          <a:solidFill>
                            <a:prstClr val="black"/>
                          </a:solidFill>
                          <a:latin typeface="Cambria Math" panose="02040503050406030204" pitchFamily="18" charset="0"/>
                          <a:ea typeface="微软雅黑" panose="020B0503020204020204" pitchFamily="34" charset="-122"/>
                          <a:sym typeface="+mn-ea"/>
                        </a:rPr>
                        <m:t>.  </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r>
                        <a:rPr lang="en-US" altLang="zh-CN" i="1">
                          <a:solidFill>
                            <a:prstClr val="black"/>
                          </a:solidFill>
                          <a:latin typeface="Cambria Math" panose="02040503050406030204" pitchFamily="18" charset="0"/>
                          <a:ea typeface="微软雅黑" panose="020B0503020204020204" pitchFamily="34" charset="-122"/>
                          <a:sym typeface="+mn-ea"/>
                        </a:rPr>
                        <m:t>,  </m:t>
                      </m:r>
                      <m:r>
                        <a:rPr lang="en-US" altLang="zh-CN" i="1">
                          <a:solidFill>
                            <a:prstClr val="black"/>
                          </a:solidFill>
                          <a:latin typeface="Cambria Math" panose="02040503050406030204" pitchFamily="18" charset="0"/>
                          <a:ea typeface="Cambria Math" panose="02040503050406030204" pitchFamily="18" charset="0"/>
                          <a:sym typeface="+mn-ea"/>
                        </a:rPr>
                        <m:t>𝑖</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1</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2</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𝑚</m:t>
                      </m:r>
                    </m:oMath>
                  </m:oMathPara>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a:xfrm>
                <a:off x="1422513" y="4141093"/>
                <a:ext cx="4839572" cy="1125565"/>
              </a:xfrm>
              <a:prstGeom prst="rect">
                <a:avLst/>
              </a:prstGeom>
              <a:blipFill rotWithShape="1">
                <a:blip r:embed="rId9"/>
                <a:stretch>
                  <a:fillRect l="-2" t="-23" r="7" b="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1422513" y="3279531"/>
                <a:ext cx="4839572" cy="369332"/>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r>
                        <a:rPr lang="en-US" altLang="zh-CN" b="0" i="1" smtClean="0">
                          <a:latin typeface="Cambria Math" panose="02040503050406030204" pitchFamily="18" charset="0"/>
                        </a:rPr>
                        <m:t>𝐿𝑜𝑠𝑠</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i="1">
                          <a:solidFill>
                            <a:prstClr val="black"/>
                          </a:solidFill>
                          <a:latin typeface="Cambria Math" panose="02040503050406030204" pitchFamily="18" charset="0"/>
                          <a:ea typeface="微软雅黑" panose="020B0503020204020204" pitchFamily="34" charset="-122"/>
                          <a:sym typeface="+mn-ea"/>
                        </a:rPr>
                        <m:t>)}</m:t>
                      </m:r>
                    </m:oMath>
                  </m:oMathPara>
                </a14:m>
                <a:endParaRPr lang="zh-CN" altLang="en-US" dirty="0"/>
              </a:p>
            </p:txBody>
          </p:sp>
        </mc:Choice>
        <mc:Fallback>
          <p:sp>
            <p:nvSpPr>
              <p:cNvPr id="26" name="文本框 25"/>
              <p:cNvSpPr txBox="1">
                <a:spLocks noRot="1" noChangeAspect="1" noMove="1" noResize="1" noEditPoints="1" noAdjustHandles="1" noChangeArrowheads="1" noChangeShapeType="1" noTextEdit="1"/>
              </p:cNvSpPr>
              <p:nvPr/>
            </p:nvSpPr>
            <p:spPr>
              <a:xfrm>
                <a:off x="1422513" y="3279531"/>
                <a:ext cx="4839572" cy="369332"/>
              </a:xfrm>
              <a:prstGeom prst="rect">
                <a:avLst/>
              </a:prstGeom>
              <a:blipFill rotWithShape="1">
                <a:blip r:embed="rId10"/>
                <a:stretch>
                  <a:fillRect l="-2" t="-106" r="7" b="41"/>
                </a:stretch>
              </a:blipFill>
            </p:spPr>
            <p:txBody>
              <a:bodyPr/>
              <a:lstStyle/>
              <a:p>
                <a:r>
                  <a:rPr lang="zh-CN" altLang="en-US">
                    <a:noFill/>
                  </a:rPr>
                  <a:t> </a:t>
                </a:r>
              </a:p>
            </p:txBody>
          </p:sp>
        </mc:Fallback>
      </mc:AlternateContent>
      <p:sp>
        <p:nvSpPr>
          <p:cNvPr id="28" name="矩形 27"/>
          <p:cNvSpPr/>
          <p:nvPr/>
        </p:nvSpPr>
        <p:spPr>
          <a:xfrm>
            <a:off x="752434" y="3632268"/>
            <a:ext cx="2687462"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smtClean="0">
                <a:solidFill>
                  <a:prstClr val="black"/>
                </a:solidFill>
                <a:latin typeface="微软雅黑" panose="020B0503020204020204" pitchFamily="34" charset="-122"/>
                <a:ea typeface="微软雅黑" panose="020B0503020204020204" pitchFamily="34" charset="-122"/>
                <a:sym typeface="+mn-ea"/>
              </a:rPr>
              <a:t>惩罚因子</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cxnSp>
        <p:nvCxnSpPr>
          <p:cNvPr id="5" name="直接连接符 4"/>
          <p:cNvCxnSpPr/>
          <p:nvPr/>
        </p:nvCxnSpPr>
        <p:spPr>
          <a:xfrm flipH="1" flipV="1">
            <a:off x="9113108" y="4306163"/>
            <a:ext cx="245785" cy="2106996"/>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8823236" y="4306163"/>
            <a:ext cx="264265" cy="2106996"/>
          </a:xfrm>
          <a:prstGeom prst="line">
            <a:avLst/>
          </a:prstGeom>
          <a:ln w="19050">
            <a:solidFill>
              <a:srgbClr val="2B76C8"/>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9326159" y="4306163"/>
            <a:ext cx="225614" cy="21069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本框 41"/>
              <p:cNvSpPr txBox="1"/>
              <p:nvPr/>
            </p:nvSpPr>
            <p:spPr>
              <a:xfrm>
                <a:off x="1779373" y="5763199"/>
                <a:ext cx="4125852" cy="991265"/>
              </a:xfrm>
              <a:prstGeom prst="roundRect">
                <a:avLst/>
              </a:prstGeom>
            </p:spPr>
            <p:style>
              <a:lnRef idx="2">
                <a:schemeClr val="accent2"/>
              </a:lnRef>
              <a:fillRef idx="1">
                <a:schemeClr val="lt1"/>
              </a:fillRef>
              <a:effectRef idx="0">
                <a:schemeClr val="accent2"/>
              </a:effectRef>
              <a:fontRef idx="minor">
                <a:schemeClr val="dk1"/>
              </a:fontRef>
            </p:style>
            <p:txBody>
              <a:bodyPr wrap="square">
                <a:spAutoFit/>
              </a:bodyPr>
              <a:lstStyle/>
              <a:p>
                <a14:m>
                  <m:oMathPara xmlns:m="http://schemas.openxmlformats.org/officeDocument/2006/math">
                    <m:oMathParaPr>
                      <m:jc m:val="center"/>
                    </m:oMathParaPr>
                    <m:oMath xmlns:m="http://schemas.openxmlformats.org/officeDocument/2006/math">
                      <m:func>
                        <m:funcPr>
                          <m:ctrlPr>
                            <a:rPr kumimoji="0" lang="en-US" altLang="zh-CN" sz="14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ctrlPr>
                        </m:funcPr>
                        <m:fName>
                          <m:limLow>
                            <m:limLowPr>
                              <m:ctrlPr>
                                <a:rPr kumimoji="0" lang="en-US" altLang="zh-CN" sz="14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ctrlPr>
                            </m:limLowPr>
                            <m:e>
                              <m:r>
                                <m:rPr>
                                  <m:sty m:val="p"/>
                                </m:rPr>
                                <a:rPr kumimoji="0" lang="en-US" altLang="zh-CN" sz="1400" b="0" i="0"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min</m:t>
                              </m:r>
                            </m:e>
                            <m:lim>
                              <m:r>
                                <a:rPr kumimoji="0" lang="zh-CN" altLang="en-US" sz="1400" b="1"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𝝎</m:t>
                              </m:r>
                              <m:r>
                                <a:rPr kumimoji="0" lang="en-US" altLang="zh-CN" sz="14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m:t>
                              </m:r>
                              <m:r>
                                <a:rPr kumimoji="0" lang="en-US" altLang="zh-CN" sz="14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𝑏</m:t>
                              </m:r>
                            </m:lim>
                          </m:limLow>
                        </m:fName>
                        <m:e>
                          <m:f>
                            <m:fPr>
                              <m:ctrlP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fPr>
                            <m:num>
                              <m: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1</m:t>
                              </m:r>
                            </m:num>
                            <m:den>
                              <m: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2</m:t>
                              </m:r>
                            </m:den>
                          </m:f>
                          <m:sSup>
                            <m:sSupPr>
                              <m:ctrlP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m:t>
                              </m:r>
                              <m:r>
                                <a:rPr lang="zh-CN" altLang="en-US" sz="1400" i="1">
                                  <a:latin typeface="Cambria Math" panose="02040503050406030204" pitchFamily="18" charset="0"/>
                                  <a:ea typeface="Cambria Math" panose="02040503050406030204" pitchFamily="18" charset="0"/>
                                </a:rPr>
                                <m:t>𝜔</m:t>
                              </m:r>
                              <m:r>
                                <a:rPr lang="en-US" altLang="zh-CN" sz="1400" i="1">
                                  <a:latin typeface="Cambria Math" panose="02040503050406030204" pitchFamily="18" charset="0"/>
                                  <a:ea typeface="Cambria Math" panose="02040503050406030204" pitchFamily="18" charset="0"/>
                                </a:rPr>
                                <m:t>||</m:t>
                              </m:r>
                            </m:e>
                            <m:sup>
                              <m: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2</m:t>
                              </m:r>
                            </m:sup>
                          </m:sSup>
                          <m: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r>
                            <a:rPr kumimoji="0" lang="en-US" altLang="zh-CN" sz="1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rPr>
                            <m:t>𝐶</m:t>
                          </m:r>
                          <m:nary>
                            <m:naryPr>
                              <m:chr m:val="∑"/>
                              <m:ctrlP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naryPr>
                            <m:sub>
                              <m:r>
                                <m:rPr>
                                  <m:brk m:alnAt="23"/>
                                </m:rP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𝑖</m:t>
                              </m:r>
                              <m: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1</m:t>
                              </m:r>
                            </m:sub>
                            <m:sup>
                              <m:r>
                                <a:rPr kumimoji="0" lang="en-US" altLang="zh-CN" sz="14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𝑚</m:t>
                              </m:r>
                            </m:sup>
                            <m:e>
                              <m:sSub>
                                <m:sSubPr>
                                  <m:ctrlPr>
                                    <a:rPr lang="en-US" altLang="zh-CN" sz="1400" i="1">
                                      <a:solidFill>
                                        <a:prstClr val="black"/>
                                      </a:solidFill>
                                      <a:latin typeface="Cambria Math" panose="02040503050406030204" pitchFamily="18" charset="0"/>
                                      <a:ea typeface="微软雅黑" panose="020B0503020204020204" pitchFamily="34" charset="-122"/>
                                      <a:sym typeface="+mn-ea"/>
                                    </a:rPr>
                                  </m:ctrlPr>
                                </m:sSubPr>
                                <m:e>
                                  <m:r>
                                    <a:rPr lang="zh-CN" altLang="en-US" sz="1400" i="1">
                                      <a:solidFill>
                                        <a:prstClr val="black"/>
                                      </a:solidFill>
                                      <a:latin typeface="Cambria Math" panose="02040503050406030204" pitchFamily="18" charset="0"/>
                                      <a:ea typeface="微软雅黑" panose="020B0503020204020204" pitchFamily="34" charset="-122"/>
                                      <a:sym typeface="+mn-ea"/>
                                    </a:rPr>
                                    <m:t>𝜉</m:t>
                                  </m:r>
                                </m:e>
                                <m:sub>
                                  <m:r>
                                    <a:rPr lang="en-US" altLang="zh-CN" sz="1400" i="1">
                                      <a:solidFill>
                                        <a:prstClr val="black"/>
                                      </a:solidFill>
                                      <a:latin typeface="Cambria Math" panose="02040503050406030204" pitchFamily="18" charset="0"/>
                                      <a:ea typeface="微软雅黑" panose="020B0503020204020204" pitchFamily="34" charset="-122"/>
                                      <a:sym typeface="+mn-ea"/>
                                    </a:rPr>
                                    <m:t>𝑖</m:t>
                                  </m:r>
                                </m:sub>
                              </m:sSub>
                            </m:e>
                          </m:nary>
                        </m:e>
                      </m:func>
                    </m:oMath>
                  </m:oMathPara>
                </a14:m>
                <a:endParaRPr lang="en-US" altLang="zh-CN" sz="1400" dirty="0">
                  <a:sym typeface="+mn-ea"/>
                </a:endParaRPr>
              </a:p>
              <a:p>
                <a14:m>
                  <m:oMathPara xmlns:m="http://schemas.openxmlformats.org/officeDocument/2006/math">
                    <m:oMathParaPr>
                      <m:jc m:val="center"/>
                    </m:oMathParaPr>
                    <m:oMath xmlns:m="http://schemas.openxmlformats.org/officeDocument/2006/math">
                      <m:r>
                        <m:rPr>
                          <m:sty m:val="p"/>
                        </m:rPr>
                        <a:rPr lang="en-US" altLang="zh-CN" sz="1400" b="0" i="0" smtClean="0">
                          <a:solidFill>
                            <a:prstClr val="black"/>
                          </a:solidFill>
                          <a:latin typeface="Cambria Math" panose="02040503050406030204" pitchFamily="18" charset="0"/>
                          <a:ea typeface="微软雅黑" panose="020B0503020204020204" pitchFamily="34" charset="-122"/>
                          <a:sym typeface="+mn-ea"/>
                        </a:rPr>
                        <m:t>s</m:t>
                      </m:r>
                      <m:r>
                        <a:rPr lang="en-US" altLang="zh-CN" sz="1400" b="0" i="0" smtClean="0">
                          <a:solidFill>
                            <a:prstClr val="black"/>
                          </a:solidFill>
                          <a:latin typeface="Cambria Math" panose="02040503050406030204" pitchFamily="18" charset="0"/>
                          <a:ea typeface="微软雅黑" panose="020B0503020204020204" pitchFamily="34" charset="-122"/>
                          <a:sym typeface="+mn-ea"/>
                        </a:rPr>
                        <m:t>.</m:t>
                      </m:r>
                      <m:r>
                        <m:rPr>
                          <m:sty m:val="p"/>
                        </m:rPr>
                        <a:rPr lang="en-US" altLang="zh-CN" sz="1400" b="0" i="0" smtClean="0">
                          <a:solidFill>
                            <a:prstClr val="black"/>
                          </a:solidFill>
                          <a:latin typeface="Cambria Math" panose="02040503050406030204" pitchFamily="18" charset="0"/>
                          <a:ea typeface="微软雅黑" panose="020B0503020204020204" pitchFamily="34" charset="-122"/>
                          <a:sym typeface="+mn-ea"/>
                        </a:rPr>
                        <m:t>t</m:t>
                      </m:r>
                      <m:r>
                        <a:rPr lang="en-US" altLang="zh-CN" sz="1400" b="0" i="0" smtClean="0">
                          <a:solidFill>
                            <a:prstClr val="black"/>
                          </a:solidFill>
                          <a:latin typeface="Cambria Math" panose="02040503050406030204" pitchFamily="18" charset="0"/>
                          <a:ea typeface="微软雅黑" panose="020B0503020204020204" pitchFamily="34" charset="-122"/>
                          <a:sym typeface="+mn-ea"/>
                        </a:rPr>
                        <m:t>.  </m:t>
                      </m:r>
                      <m:sSub>
                        <m:sSubPr>
                          <m:ctrlPr>
                            <a:rPr lang="en-US" altLang="zh-CN" sz="1400" i="1">
                              <a:solidFill>
                                <a:prstClr val="black"/>
                              </a:solidFill>
                              <a:latin typeface="Cambria Math" panose="02040503050406030204" pitchFamily="18" charset="0"/>
                              <a:ea typeface="微软雅黑" panose="020B0503020204020204" pitchFamily="34" charset="-122"/>
                              <a:sym typeface="+mn-ea"/>
                            </a:rPr>
                          </m:ctrlPr>
                        </m:sSubPr>
                        <m:e>
                          <m:r>
                            <a:rPr lang="en-US" altLang="zh-CN" sz="1400" i="1">
                              <a:solidFill>
                                <a:prstClr val="black"/>
                              </a:solidFill>
                              <a:latin typeface="Cambria Math" panose="02040503050406030204" pitchFamily="18" charset="0"/>
                              <a:ea typeface="微软雅黑" panose="020B0503020204020204" pitchFamily="34" charset="-122"/>
                              <a:sym typeface="+mn-ea"/>
                            </a:rPr>
                            <m:t>𝑦</m:t>
                          </m:r>
                        </m:e>
                        <m:sub>
                          <m:r>
                            <a:rPr lang="en-US" altLang="zh-CN" sz="1400" i="1">
                              <a:solidFill>
                                <a:prstClr val="black"/>
                              </a:solidFill>
                              <a:latin typeface="Cambria Math" panose="02040503050406030204" pitchFamily="18" charset="0"/>
                              <a:ea typeface="微软雅黑" panose="020B0503020204020204" pitchFamily="34" charset="-122"/>
                              <a:sym typeface="+mn-ea"/>
                            </a:rPr>
                            <m:t>𝑖</m:t>
                          </m:r>
                        </m:sub>
                      </m:sSub>
                      <m:d>
                        <m:dPr>
                          <m:ctrlPr>
                            <a:rPr lang="en-US" altLang="zh-CN" sz="1400" i="1">
                              <a:solidFill>
                                <a:prstClr val="black"/>
                              </a:solidFill>
                              <a:latin typeface="Cambria Math" panose="02040503050406030204" pitchFamily="18" charset="0"/>
                              <a:ea typeface="微软雅黑" panose="020B0503020204020204" pitchFamily="34" charset="-122"/>
                              <a:sym typeface="+mn-ea"/>
                            </a:rPr>
                          </m:ctrlPr>
                        </m:dPr>
                        <m:e>
                          <m:sSup>
                            <m:sSupPr>
                              <m:ctrlPr>
                                <a:rPr lang="en-US" altLang="zh-CN" sz="1400" i="1">
                                  <a:solidFill>
                                    <a:prstClr val="black"/>
                                  </a:solidFill>
                                  <a:latin typeface="Cambria Math" panose="02040503050406030204" pitchFamily="18" charset="0"/>
                                  <a:ea typeface="微软雅黑" panose="020B0503020204020204" pitchFamily="34" charset="-122"/>
                                  <a:sym typeface="+mn-ea"/>
                                </a:rPr>
                              </m:ctrlPr>
                            </m:sSupPr>
                            <m:e>
                              <m:r>
                                <a:rPr lang="zh-CN" altLang="en-US" sz="1400" b="1" i="1">
                                  <a:solidFill>
                                    <a:prstClr val="black"/>
                                  </a:solidFill>
                                  <a:latin typeface="Cambria Math" panose="02040503050406030204" pitchFamily="18" charset="0"/>
                                  <a:ea typeface="微软雅黑" panose="020B0503020204020204" pitchFamily="34" charset="-122"/>
                                  <a:sym typeface="+mn-ea"/>
                                </a:rPr>
                                <m:t>𝝎</m:t>
                              </m:r>
                            </m:e>
                            <m:sup>
                              <m:r>
                                <a:rPr lang="en-US" altLang="zh-CN" sz="1400"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sz="1400" i="1">
                                  <a:solidFill>
                                    <a:prstClr val="black"/>
                                  </a:solidFill>
                                  <a:latin typeface="Cambria Math" panose="02040503050406030204" pitchFamily="18" charset="0"/>
                                  <a:ea typeface="微软雅黑" panose="020B0503020204020204" pitchFamily="34" charset="-122"/>
                                  <a:sym typeface="+mn-ea"/>
                                </a:rPr>
                              </m:ctrlPr>
                            </m:sSubPr>
                            <m:e>
                              <m:r>
                                <a:rPr lang="en-US" altLang="zh-CN" sz="1400" b="1" i="1">
                                  <a:solidFill>
                                    <a:prstClr val="black"/>
                                  </a:solidFill>
                                  <a:latin typeface="Cambria Math" panose="02040503050406030204" pitchFamily="18" charset="0"/>
                                  <a:ea typeface="微软雅黑" panose="020B0503020204020204" pitchFamily="34" charset="-122"/>
                                  <a:sym typeface="+mn-ea"/>
                                </a:rPr>
                                <m:t>𝒙</m:t>
                              </m:r>
                            </m:e>
                            <m:sub>
                              <m:r>
                                <a:rPr lang="en-US" altLang="zh-CN" sz="1400" i="1">
                                  <a:solidFill>
                                    <a:prstClr val="black"/>
                                  </a:solidFill>
                                  <a:latin typeface="Cambria Math" panose="02040503050406030204" pitchFamily="18" charset="0"/>
                                  <a:ea typeface="微软雅黑" panose="020B0503020204020204" pitchFamily="34" charset="-122"/>
                                  <a:sym typeface="+mn-ea"/>
                                </a:rPr>
                                <m:t>𝑖</m:t>
                              </m:r>
                            </m:sub>
                          </m:sSub>
                          <m:r>
                            <a:rPr lang="en-US" altLang="zh-CN" sz="1400" i="1">
                              <a:solidFill>
                                <a:prstClr val="black"/>
                              </a:solidFill>
                              <a:latin typeface="Cambria Math" panose="02040503050406030204" pitchFamily="18" charset="0"/>
                              <a:ea typeface="微软雅黑" panose="020B0503020204020204" pitchFamily="34" charset="-122"/>
                              <a:sym typeface="+mn-ea"/>
                            </a:rPr>
                            <m:t>+</m:t>
                          </m:r>
                          <m:r>
                            <a:rPr lang="en-US" altLang="zh-CN" sz="1400" i="1">
                              <a:solidFill>
                                <a:prstClr val="black"/>
                              </a:solidFill>
                              <a:latin typeface="Cambria Math" panose="02040503050406030204" pitchFamily="18" charset="0"/>
                              <a:ea typeface="微软雅黑" panose="020B0503020204020204" pitchFamily="34" charset="-122"/>
                              <a:sym typeface="+mn-ea"/>
                            </a:rPr>
                            <m:t>𝑏</m:t>
                          </m:r>
                        </m:e>
                      </m:d>
                      <m:r>
                        <a:rPr lang="en-US" altLang="zh-CN" sz="1400" i="1">
                          <a:solidFill>
                            <a:prstClr val="black"/>
                          </a:solidFill>
                          <a:latin typeface="Cambria Math" panose="02040503050406030204" pitchFamily="18" charset="0"/>
                          <a:ea typeface="Cambria Math" panose="02040503050406030204" pitchFamily="18" charset="0"/>
                          <a:sym typeface="+mn-ea"/>
                        </a:rPr>
                        <m:t>≥</m:t>
                      </m:r>
                      <m:r>
                        <a:rPr lang="en-US" altLang="zh-CN" sz="1400" i="1">
                          <a:solidFill>
                            <a:prstClr val="black"/>
                          </a:solidFill>
                          <a:latin typeface="Cambria Math" panose="02040503050406030204" pitchFamily="18" charset="0"/>
                          <a:ea typeface="Cambria Math" panose="02040503050406030204" pitchFamily="18" charset="0"/>
                          <a:sym typeface="+mn-ea"/>
                        </a:rPr>
                        <m:t>1</m:t>
                      </m:r>
                      <m:r>
                        <a:rPr lang="en-US" altLang="zh-CN" sz="1400" b="0" i="1" smtClean="0">
                          <a:solidFill>
                            <a:prstClr val="black"/>
                          </a:solidFill>
                          <a:latin typeface="Cambria Math" panose="02040503050406030204" pitchFamily="18" charset="0"/>
                          <a:ea typeface="Cambria Math" panose="02040503050406030204" pitchFamily="18" charset="0"/>
                          <a:sym typeface="+mn-ea"/>
                        </a:rPr>
                        <m:t>−</m:t>
                      </m:r>
                      <m:sSub>
                        <m:sSubPr>
                          <m:ctrlPr>
                            <a:rPr lang="en-US" altLang="zh-CN" sz="1400" i="1">
                              <a:solidFill>
                                <a:prstClr val="black"/>
                              </a:solidFill>
                              <a:latin typeface="Cambria Math" panose="02040503050406030204" pitchFamily="18" charset="0"/>
                              <a:ea typeface="微软雅黑" panose="020B0503020204020204" pitchFamily="34" charset="-122"/>
                              <a:sym typeface="+mn-ea"/>
                            </a:rPr>
                          </m:ctrlPr>
                        </m:sSubPr>
                        <m:e>
                          <m:r>
                            <a:rPr lang="zh-CN" altLang="en-US" sz="1400" i="1">
                              <a:solidFill>
                                <a:prstClr val="black"/>
                              </a:solidFill>
                              <a:latin typeface="Cambria Math" panose="02040503050406030204" pitchFamily="18" charset="0"/>
                              <a:ea typeface="微软雅黑" panose="020B0503020204020204" pitchFamily="34" charset="-122"/>
                              <a:sym typeface="+mn-ea"/>
                            </a:rPr>
                            <m:t>𝜉</m:t>
                          </m:r>
                        </m:e>
                        <m:sub>
                          <m:r>
                            <a:rPr lang="en-US" altLang="zh-CN" sz="1400" i="1">
                              <a:solidFill>
                                <a:prstClr val="black"/>
                              </a:solidFill>
                              <a:latin typeface="Cambria Math" panose="02040503050406030204" pitchFamily="18" charset="0"/>
                              <a:ea typeface="微软雅黑" panose="020B0503020204020204" pitchFamily="34" charset="-122"/>
                              <a:sym typeface="+mn-ea"/>
                            </a:rPr>
                            <m:t>𝑖</m:t>
                          </m:r>
                        </m:sub>
                      </m:sSub>
                      <m:r>
                        <a:rPr lang="en-US" altLang="zh-CN" sz="1400" b="0" i="1" smtClean="0">
                          <a:solidFill>
                            <a:prstClr val="black"/>
                          </a:solidFill>
                          <a:latin typeface="Cambria Math" panose="02040503050406030204" pitchFamily="18" charset="0"/>
                          <a:ea typeface="微软雅黑" panose="020B0503020204020204" pitchFamily="34" charset="-122"/>
                          <a:sym typeface="+mn-ea"/>
                        </a:rPr>
                        <m:t>;</m:t>
                      </m:r>
                      <m:sSub>
                        <m:sSubPr>
                          <m:ctrlPr>
                            <a:rPr lang="en-US" altLang="zh-CN" sz="1400" i="1">
                              <a:solidFill>
                                <a:prstClr val="black"/>
                              </a:solidFill>
                              <a:latin typeface="Cambria Math" panose="02040503050406030204" pitchFamily="18" charset="0"/>
                              <a:ea typeface="微软雅黑" panose="020B0503020204020204" pitchFamily="34" charset="-122"/>
                              <a:sym typeface="+mn-ea"/>
                            </a:rPr>
                          </m:ctrlPr>
                        </m:sSubPr>
                        <m:e>
                          <m:r>
                            <a:rPr lang="zh-CN" altLang="en-US" sz="1400" i="1">
                              <a:solidFill>
                                <a:prstClr val="black"/>
                              </a:solidFill>
                              <a:latin typeface="Cambria Math" panose="02040503050406030204" pitchFamily="18" charset="0"/>
                              <a:ea typeface="微软雅黑" panose="020B0503020204020204" pitchFamily="34" charset="-122"/>
                              <a:sym typeface="+mn-ea"/>
                            </a:rPr>
                            <m:t>𝜉</m:t>
                          </m:r>
                        </m:e>
                        <m:sub>
                          <m:r>
                            <a:rPr lang="en-US" altLang="zh-CN" sz="1400" i="1">
                              <a:solidFill>
                                <a:prstClr val="black"/>
                              </a:solidFill>
                              <a:latin typeface="Cambria Math" panose="02040503050406030204" pitchFamily="18" charset="0"/>
                              <a:ea typeface="微软雅黑" panose="020B0503020204020204" pitchFamily="34" charset="-122"/>
                              <a:sym typeface="+mn-ea"/>
                            </a:rPr>
                            <m:t>𝑖</m:t>
                          </m:r>
                        </m:sub>
                      </m:sSub>
                      <m:r>
                        <a:rPr lang="en-US" altLang="zh-CN" sz="1400" i="1">
                          <a:solidFill>
                            <a:prstClr val="black"/>
                          </a:solidFill>
                          <a:latin typeface="Cambria Math" panose="02040503050406030204" pitchFamily="18" charset="0"/>
                          <a:ea typeface="Cambria Math" panose="02040503050406030204" pitchFamily="18" charset="0"/>
                          <a:sym typeface="+mn-ea"/>
                        </a:rPr>
                        <m:t>≥</m:t>
                      </m:r>
                      <m:r>
                        <a:rPr lang="en-US" altLang="zh-CN" sz="1400" i="1">
                          <a:solidFill>
                            <a:prstClr val="black"/>
                          </a:solidFill>
                          <a:latin typeface="Cambria Math" panose="02040503050406030204" pitchFamily="18" charset="0"/>
                          <a:ea typeface="Cambria Math" panose="02040503050406030204" pitchFamily="18" charset="0"/>
                          <a:sym typeface="+mn-ea"/>
                        </a:rPr>
                        <m:t>0</m:t>
                      </m:r>
                      <m:r>
                        <a:rPr lang="en-US" altLang="zh-CN" sz="1400" b="0" i="1" smtClean="0">
                          <a:solidFill>
                            <a:prstClr val="black"/>
                          </a:solidFill>
                          <a:latin typeface="Cambria Math" panose="02040503050406030204" pitchFamily="18" charset="0"/>
                          <a:ea typeface="Cambria Math" panose="02040503050406030204" pitchFamily="18" charset="0"/>
                          <a:sym typeface="+mn-ea"/>
                        </a:rPr>
                        <m:t>,</m:t>
                      </m:r>
                      <m:r>
                        <a:rPr lang="en-US" altLang="zh-CN" sz="1400" i="1" smtClean="0">
                          <a:solidFill>
                            <a:prstClr val="black"/>
                          </a:solidFill>
                          <a:latin typeface="Cambria Math" panose="02040503050406030204" pitchFamily="18" charset="0"/>
                          <a:ea typeface="微软雅黑" panose="020B0503020204020204" pitchFamily="34" charset="-122"/>
                          <a:sym typeface="+mn-ea"/>
                        </a:rPr>
                        <m:t> </m:t>
                      </m:r>
                      <m:r>
                        <a:rPr lang="en-US" altLang="zh-CN" sz="1400" i="1">
                          <a:solidFill>
                            <a:prstClr val="black"/>
                          </a:solidFill>
                          <a:latin typeface="Cambria Math" panose="02040503050406030204" pitchFamily="18" charset="0"/>
                          <a:ea typeface="Cambria Math" panose="02040503050406030204" pitchFamily="18" charset="0"/>
                          <a:sym typeface="+mn-ea"/>
                        </a:rPr>
                        <m:t>𝑖</m:t>
                      </m:r>
                      <m:r>
                        <a:rPr lang="en-US" altLang="zh-CN" sz="1400" i="1">
                          <a:solidFill>
                            <a:prstClr val="black"/>
                          </a:solidFill>
                          <a:latin typeface="Cambria Math" panose="02040503050406030204" pitchFamily="18" charset="0"/>
                          <a:ea typeface="Cambria Math" panose="02040503050406030204" pitchFamily="18" charset="0"/>
                          <a:sym typeface="+mn-ea"/>
                        </a:rPr>
                        <m:t>=</m:t>
                      </m:r>
                      <m:r>
                        <a:rPr lang="en-US" altLang="zh-CN" sz="1400" i="1">
                          <a:solidFill>
                            <a:prstClr val="black"/>
                          </a:solidFill>
                          <a:latin typeface="Cambria Math" panose="02040503050406030204" pitchFamily="18" charset="0"/>
                          <a:ea typeface="Cambria Math" panose="02040503050406030204" pitchFamily="18" charset="0"/>
                          <a:sym typeface="+mn-ea"/>
                        </a:rPr>
                        <m:t>1</m:t>
                      </m:r>
                      <m:r>
                        <a:rPr lang="en-US" altLang="zh-CN" sz="1400" i="1">
                          <a:solidFill>
                            <a:prstClr val="black"/>
                          </a:solidFill>
                          <a:latin typeface="Cambria Math" panose="02040503050406030204" pitchFamily="18" charset="0"/>
                          <a:ea typeface="Cambria Math" panose="02040503050406030204" pitchFamily="18" charset="0"/>
                          <a:sym typeface="+mn-ea"/>
                        </a:rPr>
                        <m:t>,</m:t>
                      </m:r>
                      <m:r>
                        <a:rPr lang="en-US" altLang="zh-CN" sz="1400" i="1">
                          <a:solidFill>
                            <a:prstClr val="black"/>
                          </a:solidFill>
                          <a:latin typeface="Cambria Math" panose="02040503050406030204" pitchFamily="18" charset="0"/>
                          <a:ea typeface="Cambria Math" panose="02040503050406030204" pitchFamily="18" charset="0"/>
                          <a:sym typeface="+mn-ea"/>
                        </a:rPr>
                        <m:t>2</m:t>
                      </m:r>
                      <m:r>
                        <a:rPr lang="en-US" altLang="zh-CN" sz="1400" i="1">
                          <a:solidFill>
                            <a:prstClr val="black"/>
                          </a:solidFill>
                          <a:latin typeface="Cambria Math" panose="02040503050406030204" pitchFamily="18" charset="0"/>
                          <a:ea typeface="Cambria Math" panose="02040503050406030204" pitchFamily="18" charset="0"/>
                          <a:sym typeface="+mn-ea"/>
                        </a:rPr>
                        <m:t>,…,</m:t>
                      </m:r>
                      <m:r>
                        <a:rPr lang="en-US" altLang="zh-CN" sz="1400" i="1">
                          <a:solidFill>
                            <a:prstClr val="black"/>
                          </a:solidFill>
                          <a:latin typeface="Cambria Math" panose="02040503050406030204" pitchFamily="18" charset="0"/>
                          <a:ea typeface="Cambria Math" panose="02040503050406030204" pitchFamily="18" charset="0"/>
                          <a:sym typeface="+mn-ea"/>
                        </a:rPr>
                        <m:t>𝑚</m:t>
                      </m:r>
                    </m:oMath>
                  </m:oMathPara>
                </a14:m>
                <a:endParaRPr lang="zh-CN" altLang="en-US" sz="1400" dirty="0"/>
              </a:p>
            </p:txBody>
          </p:sp>
        </mc:Choice>
        <mc:Fallback>
          <p:sp>
            <p:nvSpPr>
              <p:cNvPr id="42" name="文本框 41"/>
              <p:cNvSpPr txBox="1">
                <a:spLocks noRot="1" noChangeAspect="1" noMove="1" noResize="1" noEditPoints="1" noAdjustHandles="1" noChangeArrowheads="1" noChangeShapeType="1" noTextEdit="1"/>
              </p:cNvSpPr>
              <p:nvPr/>
            </p:nvSpPr>
            <p:spPr>
              <a:xfrm>
                <a:off x="1779373" y="5763199"/>
                <a:ext cx="4125852" cy="991265"/>
              </a:xfrm>
              <a:prstGeom prst="roundRect">
                <a:avLst/>
              </a:prstGeom>
              <a:blipFill rotWithShape="1">
                <a:blip r:embed="rId11"/>
                <a:stretch>
                  <a:fillRect l="-156" t="-699" r="-145" b="-580"/>
                </a:stretch>
              </a:blipFill>
            </p:spPr>
            <p:style>
              <a:lnRef idx="2">
                <a:schemeClr val="accent2"/>
              </a:lnRef>
              <a:fillRef idx="1">
                <a:schemeClr val="lt1"/>
              </a:fillRef>
              <a:effectRef idx="0">
                <a:schemeClr val="accent2"/>
              </a:effectRef>
              <a:fontRef idx="minor">
                <a:schemeClr val="dk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752433" y="5266658"/>
                <a:ext cx="4340773" cy="507831"/>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smtClean="0">
                    <a:solidFill>
                      <a:prstClr val="black"/>
                    </a:solidFill>
                    <a:latin typeface="微软雅黑" panose="020B0503020204020204" pitchFamily="34" charset="-122"/>
                    <a:ea typeface="微软雅黑" panose="020B0503020204020204" pitchFamily="34" charset="-122"/>
                    <a:sym typeface="+mn-ea"/>
                  </a:rPr>
                  <a:t>引入 </a:t>
                </a:r>
                <a14:m>
                  <m:oMath xmlns:m="http://schemas.openxmlformats.org/officeDocument/2006/math">
                    <m:sSub>
                      <m:sSubPr>
                        <m:ctrlPr>
                          <a:rPr lang="en-US" altLang="zh-CN" i="1" smtClean="0">
                            <a:solidFill>
                              <a:srgbClr val="FF0000"/>
                            </a:solidFill>
                            <a:latin typeface="Cambria Math" panose="02040503050406030204" pitchFamily="18" charset="0"/>
                            <a:ea typeface="微软雅黑" panose="020B0503020204020204" pitchFamily="34" charset="-122"/>
                            <a:sym typeface="+mn-ea"/>
                          </a:rPr>
                        </m:ctrlPr>
                      </m:sSubPr>
                      <m:e>
                        <m:r>
                          <a:rPr lang="zh-CN" altLang="en-US" i="1" smtClean="0">
                            <a:solidFill>
                              <a:srgbClr val="FF0000"/>
                            </a:solidFill>
                            <a:latin typeface="Cambria Math" panose="02040503050406030204" pitchFamily="18" charset="0"/>
                            <a:ea typeface="微软雅黑" panose="020B0503020204020204" pitchFamily="34" charset="-122"/>
                            <a:sym typeface="+mn-ea"/>
                          </a:rPr>
                          <m:t>𝜉</m:t>
                        </m:r>
                      </m:e>
                      <m:sub>
                        <m:r>
                          <a:rPr lang="en-US" altLang="zh-CN" b="0" i="1" smtClean="0">
                            <a:solidFill>
                              <a:srgbClr val="FF0000"/>
                            </a:solidFill>
                            <a:latin typeface="Cambria Math" panose="02040503050406030204" pitchFamily="18" charset="0"/>
                            <a:ea typeface="微软雅黑" panose="020B0503020204020204" pitchFamily="34" charset="-122"/>
                            <a:sym typeface="+mn-ea"/>
                          </a:rPr>
                          <m:t>𝑖</m:t>
                        </m:r>
                      </m:sub>
                    </m:sSub>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1</m:t>
                    </m:r>
                    <m:r>
                      <a:rPr lang="en-US" altLang="zh-CN" b="0" i="1" smtClean="0">
                        <a:solidFill>
                          <a:prstClr val="black"/>
                        </a:solidFill>
                        <a:latin typeface="Cambria Math" panose="02040503050406030204" pitchFamily="18" charset="0"/>
                        <a:ea typeface="微软雅黑" panose="020B0503020204020204" pitchFamily="34" charset="-122"/>
                        <a:sym typeface="+mn-ea"/>
                      </a:rPr>
                      <m:t>−</m:t>
                    </m:r>
                    <m:sSub>
                      <m:sSub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sSubPr>
                      <m:e>
                        <m:r>
                          <a:rPr lang="en-US" altLang="zh-CN" b="0" i="1" smtClean="0">
                            <a:solidFill>
                              <a:prstClr val="black"/>
                            </a:solidFill>
                            <a:latin typeface="Cambria Math" panose="02040503050406030204" pitchFamily="18" charset="0"/>
                            <a:ea typeface="微软雅黑" panose="020B0503020204020204" pitchFamily="34" charset="-122"/>
                            <a:sym typeface="+mn-ea"/>
                          </a:rPr>
                          <m:t>𝑦</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r>
                      <a:rPr lang="en-US" altLang="zh-CN" b="0" i="1" smtClean="0">
                        <a:solidFill>
                          <a:prstClr val="black"/>
                        </a:solidFill>
                        <a:latin typeface="Cambria Math" panose="02040503050406030204" pitchFamily="18" charset="0"/>
                        <a:ea typeface="微软雅黑" panose="020B0503020204020204" pitchFamily="34" charset="-122"/>
                        <a:sym typeface="+mn-ea"/>
                      </a:rPr>
                      <m:t>(</m:t>
                    </m:r>
                    <m:sSup>
                      <m:sSup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sSupPr>
                      <m:e>
                        <m:r>
                          <a:rPr lang="zh-CN" altLang="en-US" b="0" i="1" smtClean="0">
                            <a:solidFill>
                              <a:prstClr val="black"/>
                            </a:solidFill>
                            <a:latin typeface="Cambria Math" panose="02040503050406030204" pitchFamily="18" charset="0"/>
                            <a:ea typeface="微软雅黑" panose="020B0503020204020204" pitchFamily="34" charset="-122"/>
                            <a:sym typeface="+mn-ea"/>
                          </a:rPr>
                          <m:t>𝜔</m:t>
                        </m:r>
                      </m:e>
                      <m:sup>
                        <m:r>
                          <a:rPr lang="en-US" altLang="zh-CN" b="0" i="1" smtClean="0">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sSubPr>
                      <m:e>
                        <m:r>
                          <a:rPr lang="en-US" altLang="zh-CN" b="0" i="1" smtClean="0">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𝑏</m:t>
                    </m:r>
                    <m:r>
                      <a:rPr lang="en-US" altLang="zh-CN" b="0" i="1" smtClean="0">
                        <a:solidFill>
                          <a:prstClr val="black"/>
                        </a:solidFill>
                        <a:latin typeface="Cambria Math" panose="02040503050406030204" pitchFamily="18" charset="0"/>
                        <a:ea typeface="微软雅黑" panose="020B0503020204020204" pitchFamily="34" charset="-122"/>
                        <a:sym typeface="+mn-ea"/>
                      </a:rPr>
                      <m:t>)</m:t>
                    </m:r>
                  </m:oMath>
                </a14:m>
                <a:r>
                  <a:rPr lang="zh-CN" altLang="en-US" dirty="0" smtClean="0">
                    <a:solidFill>
                      <a:prstClr val="black"/>
                    </a:solidFill>
                    <a:latin typeface="微软雅黑" panose="020B0503020204020204" pitchFamily="34" charset="-122"/>
                    <a:ea typeface="微软雅黑" panose="020B0503020204020204" pitchFamily="34" charset="-122"/>
                    <a:sym typeface="+mn-ea"/>
                  </a:rPr>
                  <a:t>，</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𝜉</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0</m:t>
                    </m:r>
                  </m:oMath>
                </a14:m>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mc:Choice>
        <mc:Fallback>
          <p:sp>
            <p:nvSpPr>
              <p:cNvPr id="30" name="矩形 29"/>
              <p:cNvSpPr>
                <a:spLocks noRot="1" noChangeAspect="1" noMove="1" noResize="1" noEditPoints="1" noAdjustHandles="1" noChangeArrowheads="1" noChangeShapeType="1" noTextEdit="1"/>
              </p:cNvSpPr>
              <p:nvPr/>
            </p:nvSpPr>
            <p:spPr>
              <a:xfrm>
                <a:off x="752433" y="5266658"/>
                <a:ext cx="4340773" cy="507831"/>
              </a:xfrm>
              <a:prstGeom prst="rect">
                <a:avLst/>
              </a:prstGeom>
              <a:blipFill rotWithShape="1">
                <a:blip r:embed="rId12"/>
                <a:stretch>
                  <a:fillRect l="-14" t="-119" r="12" b="85"/>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5" y="951861"/>
            <a:ext cx="2885850"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线性不可分</a:t>
            </a:r>
            <a:r>
              <a:rPr lang="en-US" altLang="zh-CN" sz="2000" b="1" dirty="0">
                <a:latin typeface="微软雅黑" panose="020B0503020204020204" pitchFamily="34" charset="-122"/>
                <a:ea typeface="微软雅黑" panose="020B0503020204020204" pitchFamily="34" charset="-122"/>
              </a:rPr>
              <a:t>SVM</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752434" y="1413453"/>
            <a:ext cx="10725350" cy="4198393"/>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zh-CN" altLang="en-US" dirty="0">
                <a:solidFill>
                  <a:prstClr val="black"/>
                </a:solidFill>
                <a:latin typeface="微软雅黑" panose="020B0503020204020204" pitchFamily="34" charset="-122"/>
                <a:ea typeface="微软雅黑" panose="020B0503020204020204" pitchFamily="34" charset="-122"/>
                <a:sym typeface="+mn-ea"/>
              </a:rPr>
              <a:t>对于下图的二分类数据点，普通线性分类器不行，最大间隔超平面和软间隔超平面也无能为力。</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r>
              <a:rPr lang="zh-CN" altLang="en-US" dirty="0">
                <a:solidFill>
                  <a:prstClr val="black"/>
                </a:solidFill>
                <a:latin typeface="微软雅黑" panose="020B0503020204020204" pitchFamily="34" charset="-122"/>
                <a:ea typeface="微软雅黑" panose="020B0503020204020204" pitchFamily="34" charset="-122"/>
                <a:sym typeface="+mn-ea"/>
              </a:rPr>
              <a:t>面对这样的线性不可分问题，通常的思路是找出一个非线性分类边界（比如组合分类器）来实现分类。</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r>
              <a:rPr lang="en-US" altLang="zh-CN" dirty="0">
                <a:solidFill>
                  <a:prstClr val="black"/>
                </a:solidFill>
                <a:latin typeface="微软雅黑" panose="020B0503020204020204" pitchFamily="34" charset="-122"/>
                <a:ea typeface="微软雅黑" panose="020B0503020204020204" pitchFamily="34" charset="-122"/>
                <a:sym typeface="+mn-ea"/>
              </a:rPr>
              <a:t>SVM</a:t>
            </a:r>
            <a:r>
              <a:rPr lang="zh-CN" altLang="en-US" dirty="0">
                <a:solidFill>
                  <a:prstClr val="black"/>
                </a:solidFill>
                <a:latin typeface="微软雅黑" panose="020B0503020204020204" pitchFamily="34" charset="-122"/>
                <a:ea typeface="微软雅黑" panose="020B0503020204020204" pitchFamily="34" charset="-122"/>
                <a:sym typeface="+mn-ea"/>
              </a:rPr>
              <a:t>则另辟蹊径，将数据点从原始空间映射到特征空间，而数据在特征空间往往就能实现线性可分。</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pic>
        <p:nvPicPr>
          <p:cNvPr id="8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r="48158"/>
          <a:stretch>
            <a:fillRect/>
          </a:stretch>
        </p:blipFill>
        <p:spPr bwMode="auto">
          <a:xfrm>
            <a:off x="4543783" y="2008407"/>
            <a:ext cx="3104434" cy="2237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4" y="951861"/>
            <a:ext cx="426631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线性不可分</a:t>
            </a:r>
            <a:r>
              <a:rPr lang="en-US" altLang="zh-CN" sz="2000" b="1" dirty="0">
                <a:latin typeface="微软雅黑" panose="020B0503020204020204" pitchFamily="34" charset="-122"/>
                <a:ea typeface="微软雅黑" panose="020B0503020204020204" pitchFamily="34" charset="-122"/>
              </a:rPr>
              <a:t>SVM-</a:t>
            </a:r>
            <a:r>
              <a:rPr lang="zh-CN" altLang="en-US" sz="2000" b="1" dirty="0">
                <a:latin typeface="微软雅黑" panose="020B0503020204020204" pitchFamily="34" charset="-122"/>
                <a:ea typeface="微软雅黑" panose="020B0503020204020204" pitchFamily="34" charset="-122"/>
              </a:rPr>
              <a:t>特征空间映射</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pic>
        <p:nvPicPr>
          <p:cNvPr id="9218" name="Picture 2" descr="这里写图片描述"/>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7642" y="2775774"/>
            <a:ext cx="2556924" cy="161911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这里写图片描述"/>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8899" y="2775774"/>
            <a:ext cx="3800524" cy="161911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这里写图片描述"/>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8899" y="4696014"/>
            <a:ext cx="3800524" cy="167003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8" name="矩形 17"/>
              <p:cNvSpPr/>
              <p:nvPr/>
            </p:nvSpPr>
            <p:spPr>
              <a:xfrm>
                <a:off x="752434" y="1626669"/>
                <a:ext cx="4587662" cy="874407"/>
              </a:xfrm>
              <a:prstGeom prst="rect">
                <a:avLst/>
              </a:prstGeom>
            </p:spPr>
            <p:txBody>
              <a:bodyPr wrap="square">
                <a:spAutoFit/>
              </a:bodyPr>
              <a:lstStyle/>
              <a:p>
                <a:pPr marL="285750" indent="-285750" algn="just">
                  <a:lnSpc>
                    <a:spcPct val="150000"/>
                  </a:lnSpc>
                  <a:buFont typeface="Wingdings" panose="05000000000000000000" pitchFamily="2" charset="2"/>
                  <a:buChar char="l"/>
                  <a:defRPr/>
                </a:pPr>
                <a:r>
                  <a:rPr kumimoji="0" lang="zh-CN" altLang="zh-CN" sz="1800" b="0" i="0" u="none" strike="noStrike" cap="none" normalizeH="0" baseline="0" dirty="0">
                    <a:ln>
                      <a:noFill/>
                    </a:ln>
                    <a:solidFill>
                      <a:schemeClr val="tx1"/>
                    </a:solidFill>
                    <a:effectLst/>
                    <a:latin typeface="Arial" panose="020B0604020202020204" pitchFamily="34" charset="0"/>
                    <a:ea typeface="-apple-system"/>
                  </a:rPr>
                  <a:t>一维空间不可分，映射到二维空间</a:t>
                </a:r>
                <a14:m>
                  <m:oMath xmlns:m="http://schemas.openxmlformats.org/officeDocument/2006/math">
                    <m:r>
                      <a:rPr kumimoji="0" lang="en-US" altLang="zh-CN" sz="1800" b="0" i="1" u="none" strike="noStrike" cap="none" normalizeH="0" baseline="0" smtClean="0">
                        <a:ln>
                          <a:noFill/>
                        </a:ln>
                        <a:solidFill>
                          <a:schemeClr val="tx1"/>
                        </a:solidFill>
                        <a:effectLst/>
                        <a:latin typeface="Cambria Math" panose="02040503050406030204" pitchFamily="18" charset="0"/>
                        <a:ea typeface="-apple-system"/>
                      </a:rPr>
                      <m:t>𝑦</m:t>
                    </m:r>
                    <m:r>
                      <a:rPr kumimoji="0" lang="en-US" altLang="zh-CN" sz="1800" b="0" i="1" u="none" strike="noStrike" cap="none" normalizeH="0" baseline="0" smtClean="0">
                        <a:ln>
                          <a:noFill/>
                        </a:ln>
                        <a:solidFill>
                          <a:schemeClr val="tx1"/>
                        </a:solidFill>
                        <a:effectLst/>
                        <a:latin typeface="Cambria Math" panose="02040503050406030204" pitchFamily="18" charset="0"/>
                        <a:ea typeface="-apple-system"/>
                      </a:rPr>
                      <m:t>=</m:t>
                    </m:r>
                    <m:sSup>
                      <m:sSupPr>
                        <m:ctrlPr>
                          <a:rPr kumimoji="0" lang="en-US" altLang="zh-CN" sz="1800" b="0" i="1" u="none" strike="noStrike" cap="none" normalizeH="0" baseline="0" smtClean="0">
                            <a:ln>
                              <a:noFill/>
                            </a:ln>
                            <a:solidFill>
                              <a:schemeClr val="tx1"/>
                            </a:solidFill>
                            <a:effectLst/>
                            <a:latin typeface="Cambria Math" panose="02040503050406030204" pitchFamily="18" charset="0"/>
                          </a:rPr>
                        </m:ctrlPr>
                      </m:sSupPr>
                      <m:e>
                        <m:r>
                          <a:rPr kumimoji="0" lang="en-US" altLang="zh-CN" sz="1800" b="0" i="1" u="none" strike="noStrike" cap="none" normalizeH="0" baseline="0" smtClean="0">
                            <a:ln>
                              <a:noFill/>
                            </a:ln>
                            <a:solidFill>
                              <a:schemeClr val="tx1"/>
                            </a:solidFill>
                            <a:effectLst/>
                            <a:latin typeface="Cambria Math" panose="02040503050406030204" pitchFamily="18" charset="0"/>
                          </a:rPr>
                          <m:t>𝑥</m:t>
                        </m:r>
                      </m:e>
                      <m:sup>
                        <m:r>
                          <a:rPr kumimoji="0" lang="en-US" altLang="zh-CN" sz="1800" b="0" i="1" u="none" strike="noStrike" cap="none" normalizeH="0" baseline="0" smtClean="0">
                            <a:ln>
                              <a:noFill/>
                            </a:ln>
                            <a:solidFill>
                              <a:schemeClr val="tx1"/>
                            </a:solidFill>
                            <a:effectLst/>
                            <a:latin typeface="Cambria Math" panose="02040503050406030204" pitchFamily="18" charset="0"/>
                          </a:rPr>
                          <m:t>2</m:t>
                        </m:r>
                      </m:sup>
                    </m:sSup>
                  </m:oMath>
                </a14:m>
                <a:r>
                  <a:rPr kumimoji="0" lang="zh-CN" altLang="zh-CN" sz="1800" b="0" i="0" u="none" strike="noStrike" cap="none" normalizeH="0" baseline="0" dirty="0">
                    <a:ln>
                      <a:noFill/>
                    </a:ln>
                    <a:solidFill>
                      <a:schemeClr val="tx1"/>
                    </a:solidFill>
                    <a:effectLst/>
                    <a:latin typeface="Arial" panose="020B0604020202020204" pitchFamily="34" charset="0"/>
                    <a:ea typeface="-apple-system"/>
                  </a:rPr>
                  <a:t>就可以找到一条直线，实现二类完全可分</a:t>
                </a:r>
                <a:r>
                  <a:rPr lang="zh-CN" altLang="en-US" dirty="0">
                    <a:solidFill>
                      <a:prstClr val="black"/>
                    </a:solidFill>
                    <a:latin typeface="微软雅黑" panose="020B0503020204020204" pitchFamily="34" charset="-122"/>
                    <a:ea typeface="微软雅黑" panose="020B0503020204020204" pitchFamily="34" charset="-122"/>
                    <a:sym typeface="+mn-ea"/>
                  </a:rPr>
                  <a:t>。</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752434" y="1626669"/>
                <a:ext cx="4587662" cy="874407"/>
              </a:xfrm>
              <a:prstGeom prst="rect">
                <a:avLst/>
              </a:prstGeom>
              <a:blipFill rotWithShape="1">
                <a:blip r:embed="rId9"/>
                <a:stretch>
                  <a:fillRect l="-13" t="-50" r="-2885" b="-675"/>
                </a:stretch>
              </a:blipFill>
            </p:spPr>
            <p:txBody>
              <a:bodyPr/>
              <a:lstStyle/>
              <a:p>
                <a:r>
                  <a:rPr lang="zh-CN" altLang="en-US">
                    <a:noFill/>
                  </a:rPr>
                  <a:t> </a:t>
                </a:r>
              </a:p>
            </p:txBody>
          </p:sp>
        </mc:Fallback>
      </mc:AlternateContent>
      <p:sp>
        <p:nvSpPr>
          <p:cNvPr id="22" name="矩形 21"/>
          <p:cNvSpPr/>
          <p:nvPr/>
        </p:nvSpPr>
        <p:spPr>
          <a:xfrm>
            <a:off x="6019001" y="1626669"/>
            <a:ext cx="4587662" cy="874407"/>
          </a:xfrm>
          <a:prstGeom prst="rect">
            <a:avLst/>
          </a:prstGeom>
        </p:spPr>
        <p:txBody>
          <a:bodyPr wrap="square">
            <a:spAutoFit/>
          </a:bodyPr>
          <a:lstStyle/>
          <a:p>
            <a:pPr marL="285750" indent="-285750" algn="just">
              <a:lnSpc>
                <a:spcPct val="150000"/>
              </a:lnSpc>
              <a:buFont typeface="Wingdings" panose="05000000000000000000" pitchFamily="2" charset="2"/>
              <a:buChar char="l"/>
              <a:defRPr/>
            </a:pPr>
            <a:r>
              <a:rPr kumimoji="0" lang="zh-CN" altLang="en-US" sz="1800" b="0" i="0" u="none" strike="noStrike" cap="none" normalizeH="0" baseline="0" dirty="0">
                <a:ln>
                  <a:noFill/>
                </a:ln>
                <a:solidFill>
                  <a:schemeClr val="tx1"/>
                </a:solidFill>
                <a:effectLst/>
                <a:latin typeface="Arial" panose="020B0604020202020204" pitchFamily="34" charset="0"/>
                <a:ea typeface="-apple-system"/>
              </a:rPr>
              <a:t>二</a:t>
            </a:r>
            <a:r>
              <a:rPr kumimoji="0" lang="zh-CN" altLang="zh-CN" sz="1800" b="0" i="0" u="none" strike="noStrike" cap="none" normalizeH="0" baseline="0" dirty="0">
                <a:ln>
                  <a:noFill/>
                </a:ln>
                <a:solidFill>
                  <a:schemeClr val="tx1"/>
                </a:solidFill>
                <a:effectLst/>
                <a:latin typeface="Arial" panose="020B0604020202020204" pitchFamily="34" charset="0"/>
                <a:ea typeface="-apple-system"/>
              </a:rPr>
              <a:t>维空间不可分，</a:t>
            </a:r>
            <a:r>
              <a:rPr kumimoji="0" lang="zh-CN" altLang="en-US" sz="1800" b="0" i="0" u="none" strike="noStrike" cap="none" normalizeH="0" baseline="0" dirty="0">
                <a:ln>
                  <a:noFill/>
                </a:ln>
                <a:solidFill>
                  <a:schemeClr val="tx1"/>
                </a:solidFill>
                <a:effectLst/>
                <a:latin typeface="Arial" panose="020B0604020202020204" pitchFamily="34" charset="0"/>
                <a:ea typeface="-apple-system"/>
              </a:rPr>
              <a:t>变换一下坐标空间，也能</a:t>
            </a:r>
            <a:r>
              <a:rPr kumimoji="0" lang="zh-CN" altLang="zh-CN" sz="1800" b="0" i="0" u="none" strike="noStrike" cap="none" normalizeH="0" baseline="0" dirty="0">
                <a:ln>
                  <a:noFill/>
                </a:ln>
                <a:solidFill>
                  <a:schemeClr val="tx1"/>
                </a:solidFill>
                <a:effectLst/>
                <a:latin typeface="Arial" panose="020B0604020202020204" pitchFamily="34" charset="0"/>
                <a:ea typeface="-apple-system"/>
              </a:rPr>
              <a:t>实现</a:t>
            </a:r>
            <a:r>
              <a:rPr kumimoji="0" lang="zh-CN" altLang="en-US" sz="1800" b="0" i="0" u="none" strike="noStrike" cap="none" normalizeH="0" baseline="0" dirty="0">
                <a:ln>
                  <a:noFill/>
                </a:ln>
                <a:solidFill>
                  <a:schemeClr val="tx1"/>
                </a:solidFill>
                <a:effectLst/>
                <a:latin typeface="Arial" panose="020B0604020202020204" pitchFamily="34" charset="0"/>
                <a:ea typeface="-apple-system"/>
              </a:rPr>
              <a:t>线性</a:t>
            </a:r>
            <a:r>
              <a:rPr kumimoji="0" lang="zh-CN" altLang="zh-CN" sz="1800" b="0" i="0" u="none" strike="noStrike" cap="none" normalizeH="0" baseline="0" dirty="0">
                <a:ln>
                  <a:noFill/>
                </a:ln>
                <a:solidFill>
                  <a:schemeClr val="tx1"/>
                </a:solidFill>
                <a:effectLst/>
                <a:latin typeface="Arial" panose="020B0604020202020204" pitchFamily="34" charset="0"/>
                <a:ea typeface="-apple-system"/>
              </a:rPr>
              <a:t>可分</a:t>
            </a:r>
            <a:r>
              <a:rPr lang="zh-CN" altLang="en-US" dirty="0">
                <a:solidFill>
                  <a:prstClr val="black"/>
                </a:solidFill>
                <a:latin typeface="微软雅黑" panose="020B0503020204020204" pitchFamily="34" charset="-122"/>
                <a:ea typeface="微软雅黑" panose="020B0503020204020204" pitchFamily="34" charset="-122"/>
                <a:sym typeface="+mn-ea"/>
              </a:rPr>
              <a:t>。</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
        <p:nvSpPr>
          <p:cNvPr id="23" name="矩形 22"/>
          <p:cNvSpPr/>
          <p:nvPr/>
        </p:nvSpPr>
        <p:spPr>
          <a:xfrm>
            <a:off x="1431339" y="5112686"/>
            <a:ext cx="4587662" cy="1289905"/>
          </a:xfrm>
          <a:prstGeom prst="rect">
            <a:avLst/>
          </a:prstGeom>
        </p:spPr>
        <p:txBody>
          <a:bodyPr wrap="square">
            <a:spAutoFit/>
          </a:bodyPr>
          <a:lstStyle/>
          <a:p>
            <a:pPr marL="285750" indent="-285750" algn="just">
              <a:lnSpc>
                <a:spcPct val="150000"/>
              </a:lnSpc>
              <a:buFont typeface="Wingdings" panose="05000000000000000000" pitchFamily="2" charset="2"/>
              <a:buChar char="l"/>
              <a:defRPr/>
            </a:pPr>
            <a:r>
              <a:rPr kumimoji="0" lang="zh-CN" altLang="en-US" sz="1800" b="0" i="0" u="none" strike="noStrike" cap="none" normalizeH="0" baseline="0" dirty="0">
                <a:ln>
                  <a:noFill/>
                </a:ln>
                <a:solidFill>
                  <a:schemeClr val="tx1"/>
                </a:solidFill>
                <a:effectLst/>
                <a:latin typeface="Arial" panose="020B0604020202020204" pitchFamily="34" charset="0"/>
                <a:ea typeface="-apple-system"/>
              </a:rPr>
              <a:t>二</a:t>
            </a:r>
            <a:r>
              <a:rPr kumimoji="0" lang="zh-CN" altLang="zh-CN" sz="1800" b="0" i="0" u="none" strike="noStrike" cap="none" normalizeH="0" baseline="0" dirty="0">
                <a:ln>
                  <a:noFill/>
                </a:ln>
                <a:solidFill>
                  <a:schemeClr val="tx1"/>
                </a:solidFill>
                <a:effectLst/>
                <a:latin typeface="Arial" panose="020B0604020202020204" pitchFamily="34" charset="0"/>
                <a:ea typeface="-apple-system"/>
              </a:rPr>
              <a:t>维空间不可分，</a:t>
            </a:r>
            <a:r>
              <a:rPr kumimoji="0" lang="zh-CN" altLang="en-US" sz="1800" b="0" i="0" u="none" strike="noStrike" cap="none" normalizeH="0" baseline="0" dirty="0">
                <a:ln>
                  <a:noFill/>
                </a:ln>
                <a:solidFill>
                  <a:schemeClr val="tx1"/>
                </a:solidFill>
                <a:effectLst/>
                <a:latin typeface="Arial" panose="020B0604020202020204" pitchFamily="34" charset="0"/>
                <a:ea typeface="-apple-system"/>
              </a:rPr>
              <a:t>映射到三维空间，同样可以找打一个超平面实现在三维空间的线性可分</a:t>
            </a:r>
            <a:r>
              <a:rPr lang="zh-CN" altLang="en-US" dirty="0">
                <a:solidFill>
                  <a:prstClr val="black"/>
                </a:solidFill>
                <a:latin typeface="微软雅黑" panose="020B0503020204020204" pitchFamily="34" charset="-122"/>
                <a:ea typeface="微软雅黑" panose="020B0503020204020204" pitchFamily="34" charset="-122"/>
                <a:sym typeface="+mn-ea"/>
              </a:rPr>
              <a:t>。</a:t>
            </a: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4" y="951861"/>
            <a:ext cx="426631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线性不可分</a:t>
            </a:r>
            <a:r>
              <a:rPr lang="en-US" altLang="zh-CN" sz="2000" b="1" dirty="0">
                <a:latin typeface="微软雅黑" panose="020B0503020204020204" pitchFamily="34" charset="-122"/>
                <a:ea typeface="微软雅黑" panose="020B0503020204020204" pitchFamily="34" charset="-122"/>
              </a:rPr>
              <a:t>SVM-</a:t>
            </a:r>
            <a:r>
              <a:rPr lang="zh-CN" altLang="en-US" sz="2000" b="1" dirty="0">
                <a:latin typeface="微软雅黑" panose="020B0503020204020204" pitchFamily="34" charset="-122"/>
                <a:ea typeface="微软雅黑" panose="020B0503020204020204" pitchFamily="34" charset="-122"/>
              </a:rPr>
              <a:t>核函数</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24" name="矩形 23"/>
              <p:cNvSpPr/>
              <p:nvPr/>
            </p:nvSpPr>
            <p:spPr>
              <a:xfrm>
                <a:off x="752434" y="1413453"/>
                <a:ext cx="10725350" cy="3467424"/>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zh-CN" altLang="en-US" dirty="0">
                    <a:solidFill>
                      <a:prstClr val="black"/>
                    </a:solidFill>
                    <a:latin typeface="微软雅黑" panose="020B0503020204020204" pitchFamily="34" charset="-122"/>
                    <a:ea typeface="微软雅黑" panose="020B0503020204020204" pitchFamily="34" charset="-122"/>
                    <a:sym typeface="+mn-ea"/>
                  </a:rPr>
                  <a:t>原始空间向特征空间的映射需要借助映射函数 </a:t>
                </a:r>
                <a14:m>
                  <m:oMath xmlns:m="http://schemas.openxmlformats.org/officeDocument/2006/math">
                    <m:r>
                      <a:rPr lang="zh-CN" altLang="en-US" i="1" smtClean="0">
                        <a:solidFill>
                          <a:prstClr val="black"/>
                        </a:solidFill>
                        <a:latin typeface="Cambria Math" panose="02040503050406030204" pitchFamily="18" charset="0"/>
                        <a:ea typeface="微软雅黑" panose="020B0503020204020204" pitchFamily="34" charset="-122"/>
                        <a:sym typeface="+mn-ea"/>
                      </a:rPr>
                      <m:t>𝜑</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𝑥</m:t>
                    </m:r>
                    <m:r>
                      <a:rPr lang="en-US" altLang="zh-CN" b="0" i="1" smtClean="0">
                        <a:solidFill>
                          <a:prstClr val="black"/>
                        </a:solidFill>
                        <a:latin typeface="Cambria Math" panose="02040503050406030204" pitchFamily="18" charset="0"/>
                        <a:ea typeface="微软雅黑" panose="020B0503020204020204" pitchFamily="34" charset="-122"/>
                        <a:sym typeface="+mn-ea"/>
                      </a:rPr>
                      <m:t>)</m:t>
                    </m:r>
                  </m:oMath>
                </a14:m>
                <a:r>
                  <a:rPr lang="zh-CN" altLang="en-US" dirty="0">
                    <a:solidFill>
                      <a:prstClr val="black"/>
                    </a:solidFill>
                    <a:latin typeface="微软雅黑" panose="020B0503020204020204" pitchFamily="34" charset="-122"/>
                    <a:ea typeface="微软雅黑" panose="020B0503020204020204" pitchFamily="34" charset="-122"/>
                    <a:sym typeface="+mn-ea"/>
                  </a:rPr>
                  <a:t>。例如对于数据点</a:t>
                </a:r>
                <a:r>
                  <a:rPr lang="en-US" altLang="zh-CN" dirty="0">
                    <a:solidFill>
                      <a:prstClr val="black"/>
                    </a:solidFill>
                    <a:latin typeface="微软雅黑" panose="020B0503020204020204" pitchFamily="34" charset="-122"/>
                    <a:ea typeface="微软雅黑" panose="020B0503020204020204" pitchFamily="34" charset="-122"/>
                    <a:sym typeface="+mn-ea"/>
                  </a:rPr>
                  <a:t> </a:t>
                </a:r>
                <a14:m>
                  <m:oMath xmlns:m="http://schemas.openxmlformats.org/officeDocument/2006/math">
                    <m:sSub>
                      <m:sSub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Pr>
                      <m:e>
                        <m:r>
                          <a:rPr lang="en-US" altLang="zh-CN" b="0" i="1" smtClean="0">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oMath>
                </a14:m>
                <a:r>
                  <a:rPr lang="zh-CN" altLang="en-US" dirty="0">
                    <a:solidFill>
                      <a:prstClr val="black"/>
                    </a:solidFill>
                    <a:latin typeface="微软雅黑" panose="020B0503020204020204" pitchFamily="34" charset="-122"/>
                    <a:ea typeface="微软雅黑" panose="020B0503020204020204" pitchFamily="34" charset="-122"/>
                    <a:sym typeface="+mn-ea"/>
                  </a:rPr>
                  <a:t>，映射到特征空间就变成了</a:t>
                </a:r>
                <a14:m>
                  <m:oMath xmlns:m="http://schemas.openxmlformats.org/officeDocument/2006/math">
                    <m:r>
                      <a:rPr lang="zh-CN" altLang="en-US" i="1">
                        <a:solidFill>
                          <a:prstClr val="black"/>
                        </a:solidFill>
                        <a:latin typeface="Cambria Math" panose="02040503050406030204" pitchFamily="18" charset="0"/>
                        <a:ea typeface="微软雅黑" panose="020B0503020204020204" pitchFamily="34" charset="-122"/>
                        <a:sym typeface="+mn-ea"/>
                      </a:rPr>
                      <m:t>𝜑</m:t>
                    </m:r>
                    <m:r>
                      <a:rPr lang="en-US" altLang="zh-CN" i="1">
                        <a:solidFill>
                          <a:prstClr val="black"/>
                        </a:solidFill>
                        <a:latin typeface="Cambria Math" panose="02040503050406030204" pitchFamily="18" charset="0"/>
                        <a:ea typeface="微软雅黑" panose="020B0503020204020204" pitchFamily="34" charset="-122"/>
                        <a:sym typeface="+mn-ea"/>
                      </a:rPr>
                      <m:t>(</m:t>
                    </m:r>
                    <m:sSub>
                      <m:sSub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 </m:t>
                    </m:r>
                  </m:oMath>
                </a14:m>
                <a:r>
                  <a:rPr lang="zh-CN" altLang="en-US" dirty="0">
                    <a:solidFill>
                      <a:prstClr val="black"/>
                    </a:solidFill>
                    <a:latin typeface="微软雅黑" panose="020B0503020204020204" pitchFamily="34" charset="-122"/>
                    <a:ea typeface="微软雅黑" panose="020B0503020204020204" pitchFamily="34" charset="-122"/>
                    <a:sym typeface="+mn-ea"/>
                  </a:rPr>
                  <a:t>。而</a:t>
                </a:r>
                <a:r>
                  <a:rPr lang="en-US" altLang="zh-CN" dirty="0">
                    <a:solidFill>
                      <a:prstClr val="black"/>
                    </a:solidFill>
                    <a:latin typeface="微软雅黑" panose="020B0503020204020204" pitchFamily="34" charset="-122"/>
                    <a:ea typeface="微软雅黑" panose="020B0503020204020204" pitchFamily="34" charset="-122"/>
                    <a:sym typeface="+mn-ea"/>
                  </a:rPr>
                  <a:t>SVM</a:t>
                </a:r>
                <a:r>
                  <a:rPr lang="zh-CN" altLang="en-US" dirty="0">
                    <a:solidFill>
                      <a:prstClr val="black"/>
                    </a:solidFill>
                    <a:latin typeface="微软雅黑" panose="020B0503020204020204" pitchFamily="34" charset="-122"/>
                    <a:ea typeface="微软雅黑" panose="020B0503020204020204" pitchFamily="34" charset="-122"/>
                    <a:sym typeface="+mn-ea"/>
                  </a:rPr>
                  <a:t>的一大巧妙之处就是映射后的特征空间数据点内积的计算等价于低维空间数据点在映射函数对应的核函数中的计算。</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marL="285750" lvl="0" indent="-285750" algn="just">
                  <a:lnSpc>
                    <a:spcPct val="150000"/>
                  </a:lnSpc>
                  <a:buFont typeface="Wingdings" panose="05000000000000000000" pitchFamily="2" charset="2"/>
                  <a:buChar char="p"/>
                  <a:defRPr/>
                </a:pPr>
                <a:r>
                  <a:rPr lang="zh-CN" altLang="en-US" dirty="0">
                    <a:solidFill>
                      <a:prstClr val="black"/>
                    </a:solidFill>
                    <a:latin typeface="微软雅黑" panose="020B0503020204020204" pitchFamily="34" charset="-122"/>
                    <a:ea typeface="微软雅黑" panose="020B0503020204020204" pitchFamily="34" charset="-122"/>
                    <a:sym typeface="+mn-ea"/>
                  </a:rPr>
                  <a:t>常用的核函数</a:t>
                </a:r>
                <a:r>
                  <a:rPr lang="zh-CN" altLang="en-US" dirty="0" smtClean="0">
                    <a:solidFill>
                      <a:prstClr val="black"/>
                    </a:solidFill>
                    <a:latin typeface="微软雅黑" panose="020B0503020204020204" pitchFamily="34" charset="-122"/>
                    <a:ea typeface="微软雅黑" panose="020B0503020204020204" pitchFamily="34" charset="-122"/>
                    <a:sym typeface="+mn-ea"/>
                  </a:rPr>
                  <a:t>：</a:t>
                </a:r>
                <a:endParaRPr lang="en-US" altLang="zh-CN" dirty="0" smtClean="0">
                  <a:solidFill>
                    <a:prstClr val="black"/>
                  </a:solidFill>
                  <a:latin typeface="微软雅黑" panose="020B0503020204020204" pitchFamily="34" charset="-122"/>
                  <a:ea typeface="微软雅黑" panose="020B0503020204020204" pitchFamily="34" charset="-122"/>
                  <a:sym typeface="+mn-ea"/>
                </a:endParaRPr>
              </a:p>
              <a:p>
                <a:pPr marL="742950" lvl="1" indent="-285750" algn="just">
                  <a:lnSpc>
                    <a:spcPct val="150000"/>
                  </a:lnSpc>
                  <a:buFont typeface="Wingdings" panose="05000000000000000000" pitchFamily="2" charset="2"/>
                  <a:buChar char="l"/>
                  <a:defRPr/>
                </a:pPr>
                <a:r>
                  <a:rPr lang="zh-CN" altLang="en-US" dirty="0">
                    <a:solidFill>
                      <a:prstClr val="black"/>
                    </a:solidFill>
                    <a:latin typeface="微软雅黑" panose="020B0503020204020204" pitchFamily="34" charset="-122"/>
                    <a:ea typeface="微软雅黑" panose="020B0503020204020204" pitchFamily="34" charset="-122"/>
                    <a:sym typeface="+mn-ea"/>
                  </a:rPr>
                  <a:t>最终模型：</a:t>
                </a:r>
                <a14:m>
                  <m:oMath xmlns:m="http://schemas.openxmlformats.org/officeDocument/2006/math">
                    <m:r>
                      <a:rPr lang="en-US" altLang="zh-CN" i="1">
                        <a:solidFill>
                          <a:prstClr val="black"/>
                        </a:solidFill>
                        <a:latin typeface="Cambria Math" panose="02040503050406030204" pitchFamily="18" charset="0"/>
                        <a:ea typeface="微软雅黑" panose="020B0503020204020204" pitchFamily="34" charset="-122"/>
                        <a:sym typeface="+mn-ea"/>
                      </a:rPr>
                      <m:t>𝑓</m:t>
                    </m:r>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r>
                          <a:rPr lang="en-US" altLang="zh-CN" i="1">
                            <a:solidFill>
                              <a:prstClr val="black"/>
                            </a:solidFill>
                            <a:latin typeface="Cambria Math" panose="02040503050406030204" pitchFamily="18" charset="0"/>
                            <a:ea typeface="微软雅黑" panose="020B0503020204020204" pitchFamily="34" charset="-122"/>
                            <a:sym typeface="+mn-ea"/>
                          </a:rPr>
                          <m:t>𝑥</m:t>
                        </m:r>
                      </m:e>
                    </m:d>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i="1">
                                <a:solidFill>
                                  <a:prstClr val="black"/>
                                </a:solidFill>
                                <a:latin typeface="Cambria Math" panose="02040503050406030204" pitchFamily="18" charset="0"/>
                                <a:ea typeface="微软雅黑" panose="020B0503020204020204" pitchFamily="34" charset="-122"/>
                                <a:sym typeface="+mn-ea"/>
                              </a:rPr>
                              <m:t>𝜔</m:t>
                            </m:r>
                          </m:e>
                          <m:sup>
                            <m:r>
                              <a:rPr lang="en-US" altLang="zh-CN" i="1">
                                <a:solidFill>
                                  <a:prstClr val="black"/>
                                </a:solidFill>
                                <a:latin typeface="Cambria Math" panose="02040503050406030204" pitchFamily="18" charset="0"/>
                                <a:ea typeface="微软雅黑" panose="020B0503020204020204" pitchFamily="34" charset="-122"/>
                                <a:sym typeface="+mn-ea"/>
                              </a:rPr>
                              <m:t>∗</m:t>
                            </m:r>
                          </m:sup>
                        </m:sSup>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r>
                      <a:rPr lang="en-US" altLang="zh-CN" i="1">
                        <a:solidFill>
                          <a:prstClr val="black"/>
                        </a:solidFill>
                        <a:latin typeface="Cambria Math" panose="02040503050406030204" pitchFamily="18" charset="0"/>
                        <a:ea typeface="微软雅黑" panose="020B0503020204020204" pitchFamily="34" charset="-122"/>
                        <a:sym typeface="+mn-ea"/>
                      </a:rPr>
                      <m:t>𝑥</m:t>
                    </m:r>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en-US" altLang="zh-CN" i="1">
                            <a:solidFill>
                              <a:prstClr val="black"/>
                            </a:solidFill>
                            <a:latin typeface="Cambria Math" panose="02040503050406030204" pitchFamily="18" charset="0"/>
                            <a:ea typeface="微软雅黑" panose="020B0503020204020204" pitchFamily="34" charset="-122"/>
                            <a:sym typeface="+mn-ea"/>
                          </a:rPr>
                          <m:t>𝑏</m:t>
                        </m:r>
                      </m:e>
                      <m:sup>
                        <m:r>
                          <a:rPr lang="en-US" altLang="zh-CN" i="1">
                            <a:solidFill>
                              <a:prstClr val="black"/>
                            </a:solidFill>
                            <a:latin typeface="Cambria Math" panose="02040503050406030204" pitchFamily="18" charset="0"/>
                            <a:ea typeface="微软雅黑" panose="020B0503020204020204" pitchFamily="34" charset="-122"/>
                            <a:sym typeface="+mn-ea"/>
                          </a:rPr>
                          <m:t>∗</m:t>
                        </m:r>
                      </m:sup>
                    </m:sSup>
                    <m:r>
                      <a:rPr lang="en-US" altLang="zh-CN" i="1">
                        <a:solidFill>
                          <a:prstClr val="black"/>
                        </a:solidFill>
                        <a:latin typeface="Cambria Math" panose="02040503050406030204" pitchFamily="18" charset="0"/>
                        <a:ea typeface="微软雅黑" panose="020B0503020204020204" pitchFamily="34" charset="-122"/>
                        <a:sym typeface="+mn-ea"/>
                      </a:rPr>
                      <m:t>=</m:t>
                    </m:r>
                    <m:nary>
                      <m:naryPr>
                        <m:chr m:val="∑"/>
                        <m:ctrlPr>
                          <a:rPr lang="en-US" altLang="zh-CN" i="1">
                            <a:solidFill>
                              <a:prstClr val="black"/>
                            </a:solidFill>
                            <a:latin typeface="Cambria Math" panose="02040503050406030204" pitchFamily="18" charset="0"/>
                            <a:ea typeface="微软雅黑" panose="020B0503020204020204" pitchFamily="34" charset="-122"/>
                            <a:sym typeface="+mn-ea"/>
                          </a:rPr>
                        </m:ctrlPr>
                      </m:naryPr>
                      <m:sub>
                        <m:r>
                          <m:rPr>
                            <m:brk m:alnAt="23"/>
                          </m:rPr>
                          <a:rPr lang="en-US" altLang="zh-CN" i="1">
                            <a:solidFill>
                              <a:prstClr val="black"/>
                            </a:solidFill>
                            <a:latin typeface="Cambria Math" panose="02040503050406030204" pitchFamily="18" charset="0"/>
                            <a:ea typeface="微软雅黑" panose="020B0503020204020204" pitchFamily="34" charset="-122"/>
                            <a:sym typeface="+mn-ea"/>
                          </a:rPr>
                          <m:t>𝑖</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sub>
                      <m:sup>
                        <m:r>
                          <a:rPr lang="en-US" altLang="zh-CN" i="1">
                            <a:solidFill>
                              <a:prstClr val="black"/>
                            </a:solidFill>
                            <a:latin typeface="Cambria Math" panose="02040503050406030204" pitchFamily="18" charset="0"/>
                            <a:ea typeface="微软雅黑" panose="020B0503020204020204" pitchFamily="34" charset="-122"/>
                            <a:sym typeface="+mn-ea"/>
                          </a:rPr>
                          <m:t>𝑚</m:t>
                        </m:r>
                      </m:sup>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zh-CN" altLang="en-US" i="1">
                                <a:solidFill>
                                  <a:prstClr val="black"/>
                                </a:solidFill>
                                <a:latin typeface="Cambria Math" panose="02040503050406030204" pitchFamily="18" charset="0"/>
                                <a:ea typeface="微软雅黑" panose="020B0503020204020204" pitchFamily="34" charset="-122"/>
                                <a:sym typeface="+mn-ea"/>
                              </a:rPr>
                              <m:t>𝛼</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sSubSup>
                          <m:sSubSupPr>
                            <m:ctrlPr>
                              <a:rPr lang="en-US" altLang="zh-CN" i="1">
                                <a:solidFill>
                                  <a:prstClr val="black"/>
                                </a:solidFill>
                                <a:latin typeface="Cambria Math" panose="02040503050406030204" pitchFamily="18" charset="0"/>
                                <a:ea typeface="微软雅黑" panose="020B0503020204020204" pitchFamily="34" charset="-122"/>
                                <a:sym typeface="+mn-ea"/>
                              </a:rPr>
                            </m:ctrlPr>
                          </m:sSubSup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up>
                            <m:r>
                              <a:rPr lang="en-US" altLang="zh-CN" i="1">
                                <a:solidFill>
                                  <a:prstClr val="black"/>
                                </a:solidFill>
                                <a:latin typeface="Cambria Math" panose="02040503050406030204" pitchFamily="18" charset="0"/>
                                <a:ea typeface="微软雅黑" panose="020B0503020204020204" pitchFamily="34" charset="-122"/>
                                <a:sym typeface="+mn-ea"/>
                              </a:rPr>
                              <m:t>𝑇</m:t>
                            </m:r>
                          </m:sup>
                        </m:sSubSup>
                      </m:e>
                    </m:nary>
                    <m:r>
                      <a:rPr lang="en-US" altLang="zh-CN" i="1">
                        <a:solidFill>
                          <a:prstClr val="black"/>
                        </a:solidFill>
                        <a:latin typeface="Cambria Math" panose="02040503050406030204" pitchFamily="18" charset="0"/>
                        <a:ea typeface="微软雅黑" panose="020B0503020204020204" pitchFamily="34" charset="-122"/>
                        <a:sym typeface="+mn-ea"/>
                      </a:rPr>
                      <m:t>𝑥</m:t>
                    </m:r>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en-US" altLang="zh-CN" i="1">
                            <a:solidFill>
                              <a:prstClr val="black"/>
                            </a:solidFill>
                            <a:latin typeface="Cambria Math" panose="02040503050406030204" pitchFamily="18" charset="0"/>
                            <a:ea typeface="微软雅黑" panose="020B0503020204020204" pitchFamily="34" charset="-122"/>
                            <a:sym typeface="+mn-ea"/>
                          </a:rPr>
                          <m:t>𝑏</m:t>
                        </m:r>
                      </m:e>
                      <m:sup>
                        <m:r>
                          <a:rPr lang="en-US" altLang="zh-CN" i="1">
                            <a:solidFill>
                              <a:prstClr val="black"/>
                            </a:solidFill>
                            <a:latin typeface="Cambria Math" panose="02040503050406030204" pitchFamily="18" charset="0"/>
                            <a:ea typeface="微软雅黑" panose="020B0503020204020204" pitchFamily="34" charset="-122"/>
                            <a:sym typeface="+mn-ea"/>
                          </a:rPr>
                          <m:t>∗</m:t>
                        </m:r>
                      </m:sup>
                    </m:sSup>
                  </m:oMath>
                </a14:m>
                <a:endParaRPr lang="en-US" altLang="zh-CN" i="1" dirty="0">
                  <a:solidFill>
                    <a:prstClr val="black"/>
                  </a:solidFill>
                  <a:latin typeface="Cambria Math" panose="02040503050406030204" pitchFamily="18" charset="0"/>
                  <a:ea typeface="微软雅黑" panose="020B0503020204020204" pitchFamily="34" charset="-122"/>
                  <a:sym typeface="+mn-ea"/>
                </a:endParaRPr>
              </a:p>
              <a:p>
                <a:pPr lvl="0" algn="just">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endParaRPr lang="en-US" altLang="zh-CN" dirty="0">
                  <a:solidFill>
                    <a:prstClr val="black"/>
                  </a:solidFill>
                  <a:latin typeface="微软雅黑" panose="020B0503020204020204" pitchFamily="34" charset="-122"/>
                  <a:ea typeface="微软雅黑" panose="020B0503020204020204" pitchFamily="34" charset="-122"/>
                  <a:sym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752434" y="1413453"/>
                <a:ext cx="10725350" cy="3467424"/>
              </a:xfrm>
              <a:prstGeom prst="rect">
                <a:avLst/>
              </a:prstGeom>
              <a:blipFill rotWithShape="1">
                <a:blip r:embed="rId6"/>
                <a:stretch>
                  <a:fillRect l="-6" t="-17" r="1" b="8"/>
                </a:stretch>
              </a:blipFill>
            </p:spPr>
            <p:txBody>
              <a:bodyPr/>
              <a:lstStyle/>
              <a:p>
                <a:r>
                  <a:rPr lang="zh-CN" altLang="en-US">
                    <a:noFill/>
                  </a:rPr>
                  <a:t> </a:t>
                </a:r>
              </a:p>
            </p:txBody>
          </p:sp>
        </mc:Fallback>
      </mc:AlternateContent>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0373" y="4251841"/>
            <a:ext cx="7929472" cy="2160000"/>
          </a:xfrm>
          <a:prstGeom prst="rect">
            <a:avLst/>
          </a:prstGeom>
        </p:spPr>
      </p:pic>
      <p:sp>
        <p:nvSpPr>
          <p:cNvPr id="2" name="矩形 1"/>
          <p:cNvSpPr/>
          <p:nvPr/>
        </p:nvSpPr>
        <p:spPr>
          <a:xfrm>
            <a:off x="5665573" y="3571103"/>
            <a:ext cx="449536" cy="41395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663493"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0" name="椭圆 9"/>
          <p:cNvSpPr/>
          <p:nvPr/>
        </p:nvSpPr>
        <p:spPr>
          <a:xfrm>
            <a:off x="3185323" y="1188302"/>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1" name="文本框 10"/>
          <p:cNvSpPr txBox="1"/>
          <p:nvPr/>
        </p:nvSpPr>
        <p:spPr>
          <a:xfrm>
            <a:off x="3255050" y="1261062"/>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sp>
        <p:nvSpPr>
          <p:cNvPr id="19" name="椭圆 18"/>
          <p:cNvSpPr/>
          <p:nvPr/>
        </p:nvSpPr>
        <p:spPr>
          <a:xfrm>
            <a:off x="3185323" y="2487014"/>
            <a:ext cx="607187" cy="607187"/>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solidFill>
            </a:endParaRPr>
          </a:p>
        </p:txBody>
      </p:sp>
      <p:sp>
        <p:nvSpPr>
          <p:cNvPr id="20" name="文本框 19"/>
          <p:cNvSpPr txBox="1"/>
          <p:nvPr/>
        </p:nvSpPr>
        <p:spPr>
          <a:xfrm>
            <a:off x="3255050" y="25597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sp>
        <p:nvSpPr>
          <p:cNvPr id="22" name="椭圆 21"/>
          <p:cNvSpPr/>
          <p:nvPr/>
        </p:nvSpPr>
        <p:spPr>
          <a:xfrm>
            <a:off x="3185323" y="4512718"/>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3255050" y="4585478"/>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sp>
        <p:nvSpPr>
          <p:cNvPr id="30" name="右箭头 29"/>
          <p:cNvSpPr/>
          <p:nvPr/>
        </p:nvSpPr>
        <p:spPr>
          <a:xfrm>
            <a:off x="3862237" y="1380519"/>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3862237" y="2674198"/>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3862237" y="471059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282682" y="1261061"/>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分类的定义</a:t>
            </a:r>
            <a:endParaRPr lang="zh-CN" altLang="en-US" dirty="0"/>
          </a:p>
        </p:txBody>
      </p:sp>
      <p:sp>
        <p:nvSpPr>
          <p:cNvPr id="36" name="圆角矩形 35"/>
          <p:cNvSpPr/>
          <p:nvPr/>
        </p:nvSpPr>
        <p:spPr>
          <a:xfrm>
            <a:off x="4282682" y="2554740"/>
            <a:ext cx="2751605" cy="461665"/>
          </a:xfrm>
          <a:prstGeom prst="roundRect">
            <a:avLst>
              <a:gd name="adj" fmla="val 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朴素贝叶斯</a:t>
            </a:r>
            <a:endParaRPr lang="zh-CN" altLang="en-US" dirty="0">
              <a:solidFill>
                <a:schemeClr val="tx1"/>
              </a:solidFill>
            </a:endParaRPr>
          </a:p>
        </p:txBody>
      </p:sp>
      <p:sp>
        <p:nvSpPr>
          <p:cNvPr id="37" name="圆角矩形 36"/>
          <p:cNvSpPr/>
          <p:nvPr/>
        </p:nvSpPr>
        <p:spPr>
          <a:xfrm>
            <a:off x="4282682" y="4579630"/>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tx1"/>
                </a:solidFill>
              </a:rPr>
              <a:t>SVM</a:t>
            </a:r>
            <a:endParaRPr lang="zh-CN" altLang="en-US" dirty="0">
              <a:solidFill>
                <a:schemeClr val="tx1"/>
              </a:solidFill>
            </a:endParaRPr>
          </a:p>
        </p:txBody>
      </p:sp>
      <p:sp>
        <p:nvSpPr>
          <p:cNvPr id="44" name="椭圆 43"/>
          <p:cNvSpPr/>
          <p:nvPr/>
        </p:nvSpPr>
        <p:spPr>
          <a:xfrm>
            <a:off x="3185323" y="5371953"/>
            <a:ext cx="607187" cy="607187"/>
          </a:xfrm>
          <a:prstGeom prst="ellipse">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3255050" y="5444713"/>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04</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46" name="右箭头 29"/>
          <p:cNvSpPr/>
          <p:nvPr/>
        </p:nvSpPr>
        <p:spPr>
          <a:xfrm>
            <a:off x="3862237" y="556983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36"/>
          <p:cNvSpPr/>
          <p:nvPr/>
        </p:nvSpPr>
        <p:spPr>
          <a:xfrm>
            <a:off x="4282682" y="5438865"/>
            <a:ext cx="2751605"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bg1"/>
                </a:solidFill>
              </a:rPr>
              <a:t>代码实践</a:t>
            </a:r>
            <a:endParaRPr lang="zh-CN" altLang="en-US" dirty="0">
              <a:solidFill>
                <a:schemeClr val="bg1"/>
              </a:solidFill>
            </a:endParaRPr>
          </a:p>
        </p:txBody>
      </p:sp>
      <p:sp>
        <p:nvSpPr>
          <p:cNvPr id="39" name="圆角矩形 38"/>
          <p:cNvSpPr/>
          <p:nvPr/>
        </p:nvSpPr>
        <p:spPr>
          <a:xfrm>
            <a:off x="7493108" y="1840577"/>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贝叶斯分类定义</a:t>
            </a:r>
            <a:endParaRPr lang="zh-CN" altLang="en-US" dirty="0"/>
          </a:p>
        </p:txBody>
      </p:sp>
      <p:sp>
        <p:nvSpPr>
          <p:cNvPr id="47" name="圆角矩形 38"/>
          <p:cNvSpPr/>
          <p:nvPr/>
        </p:nvSpPr>
        <p:spPr>
          <a:xfrm>
            <a:off x="7493108" y="2544733"/>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贝叶斯分类器的基础</a:t>
            </a:r>
            <a:endParaRPr lang="zh-CN" altLang="en-US" dirty="0"/>
          </a:p>
        </p:txBody>
      </p:sp>
      <p:sp>
        <p:nvSpPr>
          <p:cNvPr id="52" name="圆角矩形 38"/>
          <p:cNvSpPr/>
          <p:nvPr/>
        </p:nvSpPr>
        <p:spPr>
          <a:xfrm>
            <a:off x="7493108" y="3266445"/>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朴素贝叶斯分类器</a:t>
            </a:r>
            <a:endParaRPr lang="zh-CN" altLang="en-US" dirty="0"/>
          </a:p>
        </p:txBody>
      </p:sp>
      <p:cxnSp>
        <p:nvCxnSpPr>
          <p:cNvPr id="9" name="直接连接符 8"/>
          <p:cNvCxnSpPr>
            <a:stCxn id="36" idx="3"/>
            <a:endCxn id="39" idx="1"/>
          </p:cNvCxnSpPr>
          <p:nvPr/>
        </p:nvCxnSpPr>
        <p:spPr>
          <a:xfrm flipV="1">
            <a:off x="7034287" y="2071410"/>
            <a:ext cx="458821" cy="714163"/>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36" idx="3"/>
            <a:endCxn id="47" idx="1"/>
          </p:cNvCxnSpPr>
          <p:nvPr/>
        </p:nvCxnSpPr>
        <p:spPr>
          <a:xfrm flipV="1">
            <a:off x="7034287" y="2775566"/>
            <a:ext cx="458821" cy="10007"/>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6" idx="3"/>
            <a:endCxn id="52" idx="1"/>
          </p:cNvCxnSpPr>
          <p:nvPr/>
        </p:nvCxnSpPr>
        <p:spPr>
          <a:xfrm>
            <a:off x="7034287" y="2785573"/>
            <a:ext cx="458821" cy="711705"/>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
        <p:nvSpPr>
          <p:cNvPr id="56" name="圆角矩形 38"/>
          <p:cNvSpPr/>
          <p:nvPr/>
        </p:nvSpPr>
        <p:spPr>
          <a:xfrm>
            <a:off x="7493108" y="3874834"/>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引子</a:t>
            </a:r>
            <a:endParaRPr lang="zh-CN" altLang="en-US" dirty="0"/>
          </a:p>
        </p:txBody>
      </p:sp>
      <p:sp>
        <p:nvSpPr>
          <p:cNvPr id="57" name="圆角矩形 38"/>
          <p:cNvSpPr/>
          <p:nvPr/>
        </p:nvSpPr>
        <p:spPr>
          <a:xfrm>
            <a:off x="7493108" y="4578990"/>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SVM</a:t>
            </a:r>
            <a:r>
              <a:rPr lang="zh-CN" altLang="en-US" dirty="0"/>
              <a:t>基本概念</a:t>
            </a:r>
            <a:endParaRPr lang="zh-CN" altLang="en-US" dirty="0"/>
          </a:p>
        </p:txBody>
      </p:sp>
      <p:sp>
        <p:nvSpPr>
          <p:cNvPr id="58" name="圆角矩形 38"/>
          <p:cNvSpPr/>
          <p:nvPr/>
        </p:nvSpPr>
        <p:spPr>
          <a:xfrm>
            <a:off x="7493108" y="5300702"/>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a:t>线性</a:t>
            </a:r>
            <a:r>
              <a:rPr lang="en-US" altLang="zh-CN" dirty="0"/>
              <a:t>SVM</a:t>
            </a:r>
            <a:r>
              <a:rPr lang="zh-CN" altLang="en-US"/>
              <a:t>与非线性</a:t>
            </a:r>
            <a:r>
              <a:rPr lang="en-US" altLang="zh-CN" dirty="0"/>
              <a:t>SVM</a:t>
            </a:r>
            <a:endParaRPr lang="zh-CN" altLang="en-US" dirty="0"/>
          </a:p>
        </p:txBody>
      </p:sp>
      <p:cxnSp>
        <p:nvCxnSpPr>
          <p:cNvPr id="59" name="直接连接符 58"/>
          <p:cNvCxnSpPr>
            <a:stCxn id="37" idx="3"/>
            <a:endCxn id="56" idx="1"/>
          </p:cNvCxnSpPr>
          <p:nvPr/>
        </p:nvCxnSpPr>
        <p:spPr>
          <a:xfrm flipV="1">
            <a:off x="7034287" y="4105667"/>
            <a:ext cx="458821" cy="704796"/>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7" idx="3"/>
            <a:endCxn id="57" idx="1"/>
          </p:cNvCxnSpPr>
          <p:nvPr/>
        </p:nvCxnSpPr>
        <p:spPr>
          <a:xfrm flipV="1">
            <a:off x="7034287" y="4809823"/>
            <a:ext cx="458821" cy="640"/>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37" idx="3"/>
            <a:endCxn id="58" idx="1"/>
          </p:cNvCxnSpPr>
          <p:nvPr/>
        </p:nvCxnSpPr>
        <p:spPr>
          <a:xfrm>
            <a:off x="7034287" y="4810463"/>
            <a:ext cx="458821" cy="721072"/>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8422A"/>
        </a:solidFill>
        <a:effectLst/>
      </p:bgPr>
    </p:bg>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4464784" y="2259446"/>
            <a:ext cx="326243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rPr>
              <a:t>谢谢观看</a:t>
            </a:r>
            <a:endPar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7">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663493"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140873" y="1909662"/>
            <a:ext cx="607187" cy="607187"/>
            <a:chOff x="5583547" y="2347275"/>
            <a:chExt cx="607187" cy="607187"/>
          </a:xfrm>
        </p:grpSpPr>
        <p:sp>
          <p:nvSpPr>
            <p:cNvPr id="10" name="椭圆 9"/>
            <p:cNvSpPr/>
            <p:nvPr/>
          </p:nvSpPr>
          <p:spPr>
            <a:xfrm>
              <a:off x="5583547" y="2347275"/>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01</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140873" y="3208374"/>
            <a:ext cx="607187" cy="607187"/>
            <a:chOff x="5583547" y="3086961"/>
            <a:chExt cx="607187" cy="607187"/>
          </a:xfrm>
        </p:grpSpPr>
        <p:sp>
          <p:nvSpPr>
            <p:cNvPr id="19" name="椭圆 18"/>
            <p:cNvSpPr/>
            <p:nvPr/>
          </p:nvSpPr>
          <p:spPr>
            <a:xfrm>
              <a:off x="5583547" y="3086961"/>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3817787" y="2101879"/>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3817787" y="3395558"/>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4202672" y="2000260"/>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SVM</a:t>
            </a:r>
            <a:endParaRPr lang="zh-CN" altLang="en-US" dirty="0"/>
          </a:p>
        </p:txBody>
      </p:sp>
      <p:sp>
        <p:nvSpPr>
          <p:cNvPr id="48" name="圆角矩形 36"/>
          <p:cNvSpPr/>
          <p:nvPr/>
        </p:nvSpPr>
        <p:spPr>
          <a:xfrm>
            <a:off x="4197592" y="3220175"/>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代码实践</a:t>
            </a:r>
            <a:endParaRPr lang="zh-CN" altLang="en-US" dirty="0"/>
          </a:p>
        </p:txBody>
      </p:sp>
      <p:sp>
        <p:nvSpPr>
          <p:cNvPr id="56" name="圆角矩形 38"/>
          <p:cNvSpPr/>
          <p:nvPr/>
        </p:nvSpPr>
        <p:spPr>
          <a:xfrm>
            <a:off x="7413098" y="1295464"/>
            <a:ext cx="3964013" cy="461665"/>
          </a:xfrm>
          <a:prstGeom prst="roundRect">
            <a:avLst>
              <a:gd name="adj" fmla="val 50000"/>
            </a:avLst>
          </a:prstGeom>
          <a:solidFill>
            <a:srgbClr val="D8422A">
              <a:alpha val="6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引子</a:t>
            </a:r>
            <a:endParaRPr lang="zh-CN" altLang="en-US" dirty="0"/>
          </a:p>
        </p:txBody>
      </p:sp>
      <p:sp>
        <p:nvSpPr>
          <p:cNvPr id="57" name="圆角矩形 38"/>
          <p:cNvSpPr/>
          <p:nvPr/>
        </p:nvSpPr>
        <p:spPr>
          <a:xfrm>
            <a:off x="7413098" y="1999620"/>
            <a:ext cx="3964013" cy="461665"/>
          </a:xfrm>
          <a:prstGeom prst="roundRect">
            <a:avLst>
              <a:gd name="adj" fmla="val 50000"/>
            </a:avLst>
          </a:prstGeom>
          <a:solidFill>
            <a:srgbClr val="D8422A">
              <a:alpha val="6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SVM</a:t>
            </a:r>
            <a:r>
              <a:rPr lang="zh-CN" altLang="en-US" dirty="0"/>
              <a:t>基本概念</a:t>
            </a:r>
            <a:endParaRPr lang="zh-CN" altLang="en-US" dirty="0"/>
          </a:p>
        </p:txBody>
      </p:sp>
      <p:sp>
        <p:nvSpPr>
          <p:cNvPr id="58" name="圆角矩形 38"/>
          <p:cNvSpPr/>
          <p:nvPr/>
        </p:nvSpPr>
        <p:spPr>
          <a:xfrm>
            <a:off x="7413098" y="2721332"/>
            <a:ext cx="3964013" cy="461665"/>
          </a:xfrm>
          <a:prstGeom prst="roundRect">
            <a:avLst>
              <a:gd name="adj" fmla="val 50000"/>
            </a:avLst>
          </a:prstGeom>
          <a:solidFill>
            <a:srgbClr val="D8422A">
              <a:alpha val="6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线性</a:t>
            </a:r>
            <a:r>
              <a:rPr lang="en-US" altLang="zh-CN" dirty="0"/>
              <a:t>SVM</a:t>
            </a:r>
            <a:r>
              <a:rPr lang="zh-CN" altLang="en-US" dirty="0"/>
              <a:t>与非线性</a:t>
            </a:r>
            <a:r>
              <a:rPr lang="en-US" altLang="zh-CN" dirty="0"/>
              <a:t>SVM</a:t>
            </a:r>
            <a:endParaRPr lang="zh-CN" altLang="en-US" dirty="0"/>
          </a:p>
        </p:txBody>
      </p:sp>
      <p:cxnSp>
        <p:nvCxnSpPr>
          <p:cNvPr id="59" name="直接连接符 58"/>
          <p:cNvCxnSpPr>
            <a:stCxn id="37" idx="3"/>
            <a:endCxn id="56" idx="1"/>
          </p:cNvCxnSpPr>
          <p:nvPr/>
        </p:nvCxnSpPr>
        <p:spPr>
          <a:xfrm flipV="1">
            <a:off x="6954277" y="1526297"/>
            <a:ext cx="458821" cy="704796"/>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7" idx="3"/>
            <a:endCxn id="57" idx="1"/>
          </p:cNvCxnSpPr>
          <p:nvPr/>
        </p:nvCxnSpPr>
        <p:spPr>
          <a:xfrm flipV="1">
            <a:off x="6954277" y="2230453"/>
            <a:ext cx="458821" cy="640"/>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37" idx="3"/>
            <a:endCxn id="58" idx="1"/>
          </p:cNvCxnSpPr>
          <p:nvPr/>
        </p:nvCxnSpPr>
        <p:spPr>
          <a:xfrm>
            <a:off x="6954277" y="2231093"/>
            <a:ext cx="458821" cy="721072"/>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479425" y="951861"/>
            <a:ext cx="2885850"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引子</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sp>
        <p:nvSpPr>
          <p:cNvPr id="39" name="矩形 38"/>
          <p:cNvSpPr/>
          <p:nvPr/>
        </p:nvSpPr>
        <p:spPr>
          <a:xfrm>
            <a:off x="794385" y="4637178"/>
            <a:ext cx="10861675"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矩形 39"/>
          <p:cNvSpPr/>
          <p:nvPr/>
        </p:nvSpPr>
        <p:spPr>
          <a:xfrm>
            <a:off x="7168515" y="3251608"/>
            <a:ext cx="4486910" cy="129667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矩形 40"/>
          <p:cNvSpPr/>
          <p:nvPr/>
        </p:nvSpPr>
        <p:spPr>
          <a:xfrm>
            <a:off x="795020" y="3247163"/>
            <a:ext cx="6190615"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矩形 41"/>
          <p:cNvSpPr/>
          <p:nvPr/>
        </p:nvSpPr>
        <p:spPr>
          <a:xfrm>
            <a:off x="7168515" y="1878738"/>
            <a:ext cx="4486910" cy="129667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矩形 42"/>
          <p:cNvSpPr/>
          <p:nvPr/>
        </p:nvSpPr>
        <p:spPr>
          <a:xfrm>
            <a:off x="795020" y="1876833"/>
            <a:ext cx="6189980" cy="1297940"/>
          </a:xfrm>
          <a:prstGeom prst="rect">
            <a:avLst/>
          </a:prstGeom>
          <a:solidFill>
            <a:srgbClr val="F2FFFB"/>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矩形 43"/>
          <p:cNvSpPr/>
          <p:nvPr/>
        </p:nvSpPr>
        <p:spPr>
          <a:xfrm>
            <a:off x="281424" y="1431159"/>
            <a:ext cx="11137760" cy="369332"/>
          </a:xfrm>
          <a:prstGeom prst="rect">
            <a:avLst/>
          </a:prstGeom>
        </p:spPr>
        <p:txBody>
          <a:bodyPr wrap="square">
            <a:spAutoFit/>
          </a:bodyPr>
          <a:lstStyle/>
          <a:p>
            <a:pPr marL="0" marR="0" lvl="0" indent="45720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在很久以前的情人节，大侠要去救他的爱人，但魔鬼和他玩了一个游戏。</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45" name="文本框 44"/>
          <p:cNvSpPr txBox="1"/>
          <p:nvPr/>
        </p:nvSpPr>
        <p:spPr>
          <a:xfrm>
            <a:off x="795020" y="1993752"/>
            <a:ext cx="4349750" cy="1107996"/>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魔鬼在桌子上似乎有规律放了两种颜色的球，说：“你用一根棍分开它们？要求：尽量在放更多球之后，仍然适用。”</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于是大侠这样放，干的似乎还不错？</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6" name="图片 45"/>
          <p:cNvPicPr>
            <a:picLocks noChangeAspect="1"/>
          </p:cNvPicPr>
          <p:nvPr/>
        </p:nvPicPr>
        <p:blipFill>
          <a:blip r:embed="rId6" cstate="print"/>
          <a:stretch>
            <a:fillRect/>
          </a:stretch>
        </p:blipFill>
        <p:spPr>
          <a:xfrm>
            <a:off x="5213985" y="1973988"/>
            <a:ext cx="1644015" cy="1129030"/>
          </a:xfrm>
          <a:prstGeom prst="rect">
            <a:avLst/>
          </a:prstGeom>
        </p:spPr>
      </p:pic>
      <p:sp>
        <p:nvSpPr>
          <p:cNvPr id="47" name="文本框 46"/>
          <p:cNvSpPr txBox="1"/>
          <p:nvPr/>
        </p:nvSpPr>
        <p:spPr>
          <a:xfrm>
            <a:off x="7168515" y="2143331"/>
            <a:ext cx="2540000" cy="830997"/>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2.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然后魔鬼，又在桌上放了更多的球，似乎有一个球站错了阵营。 </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48" name="图片 47"/>
          <p:cNvPicPr>
            <a:picLocks noChangeAspect="1"/>
          </p:cNvPicPr>
          <p:nvPr/>
        </p:nvPicPr>
        <p:blipFill>
          <a:blip r:embed="rId7" cstate="print"/>
          <a:stretch>
            <a:fillRect/>
          </a:stretch>
        </p:blipFill>
        <p:spPr>
          <a:xfrm>
            <a:off x="9796780" y="1933983"/>
            <a:ext cx="1585595" cy="1167765"/>
          </a:xfrm>
          <a:prstGeom prst="rect">
            <a:avLst/>
          </a:prstGeom>
        </p:spPr>
      </p:pic>
      <p:sp>
        <p:nvSpPr>
          <p:cNvPr id="49" name="文本框 48"/>
          <p:cNvSpPr txBox="1"/>
          <p:nvPr/>
        </p:nvSpPr>
        <p:spPr>
          <a:xfrm>
            <a:off x="838200" y="3643165"/>
            <a:ext cx="4071620" cy="584775"/>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3. </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SVM就是试图把棍放在最佳位置，好让在棍的两边有尽可能大的间隙。</a:t>
            </a:r>
            <a:endPar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50" name="图片 49"/>
          <p:cNvPicPr>
            <a:picLocks noChangeAspect="1"/>
          </p:cNvPicPr>
          <p:nvPr/>
        </p:nvPicPr>
        <p:blipFill>
          <a:blip r:embed="rId8" cstate="print"/>
          <a:stretch>
            <a:fillRect/>
          </a:stretch>
        </p:blipFill>
        <p:spPr>
          <a:xfrm>
            <a:off x="5224780" y="3314473"/>
            <a:ext cx="1598930" cy="1142365"/>
          </a:xfrm>
          <a:prstGeom prst="rect">
            <a:avLst/>
          </a:prstGeom>
        </p:spPr>
      </p:pic>
      <p:sp>
        <p:nvSpPr>
          <p:cNvPr id="51" name="文本框 50"/>
          <p:cNvSpPr txBox="1"/>
          <p:nvPr/>
        </p:nvSpPr>
        <p:spPr>
          <a:xfrm>
            <a:off x="7198359" y="3487722"/>
            <a:ext cx="2427605" cy="830997"/>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4.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魔鬼看到大侠已经学会了一个trick，于是魔鬼给了大侠一个新的挑战。 </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5" name="文本框 54"/>
          <p:cNvSpPr txBox="1"/>
          <p:nvPr/>
        </p:nvSpPr>
        <p:spPr>
          <a:xfrm>
            <a:off x="838200" y="4858713"/>
            <a:ext cx="5815330" cy="830997"/>
          </a:xfrm>
          <a:prstGeom prst="rect">
            <a:avLst/>
          </a:prstGeom>
          <a:noFill/>
        </p:spPr>
        <p:txBody>
          <a:bodyPr wrap="square"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5.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现在，大侠没有棍可以很好帮他分开两种球了，现在怎么办呢？当然像所有武侠片中一样大侠桌子一拍，球飞到空中。然后，凭借大侠的轻功，抓起一张纸，插到了两种球的中间。</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56" name="图片 55"/>
          <p:cNvPicPr>
            <a:picLocks noChangeAspect="1"/>
          </p:cNvPicPr>
          <p:nvPr/>
        </p:nvPicPr>
        <p:blipFill>
          <a:blip r:embed="rId9" cstate="print"/>
          <a:stretch>
            <a:fillRect/>
          </a:stretch>
        </p:blipFill>
        <p:spPr>
          <a:xfrm>
            <a:off x="6985635" y="4731158"/>
            <a:ext cx="2103755" cy="1139825"/>
          </a:xfrm>
          <a:prstGeom prst="rect">
            <a:avLst/>
          </a:prstGeom>
        </p:spPr>
      </p:pic>
      <p:pic>
        <p:nvPicPr>
          <p:cNvPr id="57" name="图片 56"/>
          <p:cNvPicPr>
            <a:picLocks noChangeAspect="1"/>
          </p:cNvPicPr>
          <p:nvPr/>
        </p:nvPicPr>
        <p:blipFill>
          <a:blip r:embed="rId10" cstate="print"/>
          <a:stretch>
            <a:fillRect/>
          </a:stretch>
        </p:blipFill>
        <p:spPr>
          <a:xfrm>
            <a:off x="9625965" y="4711473"/>
            <a:ext cx="1602105" cy="1195070"/>
          </a:xfrm>
          <a:prstGeom prst="rect">
            <a:avLst/>
          </a:prstGeom>
        </p:spPr>
      </p:pic>
      <p:sp>
        <p:nvSpPr>
          <p:cNvPr id="58" name="文本框 57"/>
          <p:cNvSpPr txBox="1"/>
          <p:nvPr/>
        </p:nvSpPr>
        <p:spPr>
          <a:xfrm>
            <a:off x="852170" y="6040528"/>
            <a:ext cx="9950450" cy="58477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再之后，人们把这些</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球</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叫做 </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「data」</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，把</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棍子</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叫做 </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「classifier」</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 最大间隙的</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方法</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叫做</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「optimization」</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拍桌子</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叫做</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「kernelling」</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 那张</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纸</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叫做</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「hyperplane」</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9" name="矩形 58"/>
          <p:cNvSpPr/>
          <p:nvPr/>
        </p:nvSpPr>
        <p:spPr>
          <a:xfrm>
            <a:off x="9604375" y="4689883"/>
            <a:ext cx="1613535" cy="121221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矩形 59"/>
          <p:cNvSpPr/>
          <p:nvPr/>
        </p:nvSpPr>
        <p:spPr>
          <a:xfrm>
            <a:off x="6985635" y="4714013"/>
            <a:ext cx="2103120" cy="115633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61" name="组合 60"/>
          <p:cNvGrpSpPr/>
          <p:nvPr/>
        </p:nvGrpSpPr>
        <p:grpSpPr>
          <a:xfrm>
            <a:off x="9778365" y="3329078"/>
            <a:ext cx="1661795" cy="1127760"/>
            <a:chOff x="15462" y="4882"/>
            <a:chExt cx="2460" cy="1846"/>
          </a:xfrm>
        </p:grpSpPr>
        <p:pic>
          <p:nvPicPr>
            <p:cNvPr id="62" name="图片 61"/>
            <p:cNvPicPr>
              <a:picLocks noChangeAspect="1"/>
            </p:cNvPicPr>
            <p:nvPr/>
          </p:nvPicPr>
          <p:blipFill>
            <a:blip r:embed="rId11" cstate="print"/>
            <a:stretch>
              <a:fillRect/>
            </a:stretch>
          </p:blipFill>
          <p:spPr>
            <a:xfrm>
              <a:off x="15462" y="4887"/>
              <a:ext cx="2430" cy="1821"/>
            </a:xfrm>
            <a:prstGeom prst="rect">
              <a:avLst/>
            </a:prstGeom>
          </p:spPr>
        </p:pic>
        <p:sp>
          <p:nvSpPr>
            <p:cNvPr id="63" name="矩形 62"/>
            <p:cNvSpPr/>
            <p:nvPr/>
          </p:nvSpPr>
          <p:spPr>
            <a:xfrm>
              <a:off x="15492" y="4882"/>
              <a:ext cx="2431" cy="1847"/>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64" name="矩形 63"/>
          <p:cNvSpPr/>
          <p:nvPr/>
        </p:nvSpPr>
        <p:spPr>
          <a:xfrm>
            <a:off x="5200015" y="1974623"/>
            <a:ext cx="1644015" cy="1129665"/>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5" name="矩形 64"/>
          <p:cNvSpPr/>
          <p:nvPr/>
        </p:nvSpPr>
        <p:spPr>
          <a:xfrm>
            <a:off x="9745980" y="1945413"/>
            <a:ext cx="1633855" cy="1156970"/>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矩形 65"/>
          <p:cNvSpPr/>
          <p:nvPr/>
        </p:nvSpPr>
        <p:spPr>
          <a:xfrm>
            <a:off x="5224780" y="3331618"/>
            <a:ext cx="1598930" cy="1125220"/>
          </a:xfrm>
          <a:prstGeom prst="rect">
            <a:avLst/>
          </a:prstGeom>
          <a:noFill/>
          <a:ln>
            <a:solidFill>
              <a:schemeClr val="tx1">
                <a:lumMod val="95000"/>
                <a:lumOff val="5000"/>
              </a:schemeClr>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663493"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0" name="椭圆 9"/>
          <p:cNvSpPr/>
          <p:nvPr/>
        </p:nvSpPr>
        <p:spPr>
          <a:xfrm>
            <a:off x="3185323" y="1188302"/>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1" name="文本框 10"/>
          <p:cNvSpPr txBox="1"/>
          <p:nvPr/>
        </p:nvSpPr>
        <p:spPr>
          <a:xfrm>
            <a:off x="3255050" y="1261062"/>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sp>
        <p:nvSpPr>
          <p:cNvPr id="19" name="椭圆 18"/>
          <p:cNvSpPr/>
          <p:nvPr/>
        </p:nvSpPr>
        <p:spPr>
          <a:xfrm>
            <a:off x="3185323" y="2487014"/>
            <a:ext cx="607187" cy="607187"/>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solidFill>
            </a:endParaRPr>
          </a:p>
        </p:txBody>
      </p:sp>
      <p:sp>
        <p:nvSpPr>
          <p:cNvPr id="20" name="文本框 19"/>
          <p:cNvSpPr txBox="1"/>
          <p:nvPr/>
        </p:nvSpPr>
        <p:spPr>
          <a:xfrm>
            <a:off x="3255050" y="25597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sp>
        <p:nvSpPr>
          <p:cNvPr id="22" name="椭圆 21"/>
          <p:cNvSpPr/>
          <p:nvPr/>
        </p:nvSpPr>
        <p:spPr>
          <a:xfrm>
            <a:off x="3185323" y="4512718"/>
            <a:ext cx="607187" cy="607187"/>
          </a:xfrm>
          <a:prstGeom prst="ellipse">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3255050" y="4585478"/>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30" name="右箭头 29"/>
          <p:cNvSpPr/>
          <p:nvPr/>
        </p:nvSpPr>
        <p:spPr>
          <a:xfrm>
            <a:off x="3862237" y="1380519"/>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3862237" y="2674198"/>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3862237" y="471059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282682" y="1261061"/>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分类的定义</a:t>
            </a:r>
            <a:endParaRPr lang="zh-CN" altLang="en-US" dirty="0"/>
          </a:p>
        </p:txBody>
      </p:sp>
      <p:sp>
        <p:nvSpPr>
          <p:cNvPr id="36" name="圆角矩形 35"/>
          <p:cNvSpPr/>
          <p:nvPr/>
        </p:nvSpPr>
        <p:spPr>
          <a:xfrm>
            <a:off x="4282682" y="2554740"/>
            <a:ext cx="2751605" cy="461665"/>
          </a:xfrm>
          <a:prstGeom prst="roundRect">
            <a:avLst>
              <a:gd name="adj" fmla="val 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朴素贝叶斯</a:t>
            </a:r>
            <a:endParaRPr lang="zh-CN" altLang="en-US" dirty="0">
              <a:solidFill>
                <a:schemeClr val="tx1"/>
              </a:solidFill>
            </a:endParaRPr>
          </a:p>
        </p:txBody>
      </p:sp>
      <p:sp>
        <p:nvSpPr>
          <p:cNvPr id="37" name="圆角矩形 36"/>
          <p:cNvSpPr/>
          <p:nvPr/>
        </p:nvSpPr>
        <p:spPr>
          <a:xfrm>
            <a:off x="4282682" y="4579630"/>
            <a:ext cx="2751605"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bg1"/>
                </a:solidFill>
              </a:rPr>
              <a:t>SVM</a:t>
            </a:r>
            <a:endParaRPr lang="zh-CN" altLang="en-US" dirty="0">
              <a:solidFill>
                <a:schemeClr val="bg1"/>
              </a:solidFill>
            </a:endParaRPr>
          </a:p>
        </p:txBody>
      </p:sp>
      <p:sp>
        <p:nvSpPr>
          <p:cNvPr id="44" name="椭圆 43"/>
          <p:cNvSpPr/>
          <p:nvPr/>
        </p:nvSpPr>
        <p:spPr>
          <a:xfrm>
            <a:off x="3185323" y="5371953"/>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3255050" y="5444713"/>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04</a:t>
            </a:r>
            <a:endParaRPr lang="zh-CN" altLang="en-US" sz="2400" dirty="0">
              <a:latin typeface="Times New Roman" panose="02020603050405020304" pitchFamily="18" charset="0"/>
              <a:cs typeface="Times New Roman" panose="02020603050405020304" pitchFamily="18" charset="0"/>
            </a:endParaRPr>
          </a:p>
        </p:txBody>
      </p:sp>
      <p:sp>
        <p:nvSpPr>
          <p:cNvPr id="46" name="右箭头 29"/>
          <p:cNvSpPr/>
          <p:nvPr/>
        </p:nvSpPr>
        <p:spPr>
          <a:xfrm>
            <a:off x="3862237" y="556983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36"/>
          <p:cNvSpPr/>
          <p:nvPr/>
        </p:nvSpPr>
        <p:spPr>
          <a:xfrm>
            <a:off x="4282682" y="5438865"/>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代码实践</a:t>
            </a:r>
            <a:endParaRPr lang="zh-CN" altLang="en-US" dirty="0"/>
          </a:p>
        </p:txBody>
      </p:sp>
      <p:sp>
        <p:nvSpPr>
          <p:cNvPr id="39" name="圆角矩形 38"/>
          <p:cNvSpPr/>
          <p:nvPr/>
        </p:nvSpPr>
        <p:spPr>
          <a:xfrm>
            <a:off x="7493108" y="1840577"/>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贝叶斯分类定义</a:t>
            </a:r>
            <a:endParaRPr lang="zh-CN" altLang="en-US" dirty="0"/>
          </a:p>
        </p:txBody>
      </p:sp>
      <p:sp>
        <p:nvSpPr>
          <p:cNvPr id="47" name="圆角矩形 38"/>
          <p:cNvSpPr/>
          <p:nvPr/>
        </p:nvSpPr>
        <p:spPr>
          <a:xfrm>
            <a:off x="7493108" y="2544733"/>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贝叶斯分类器的基础</a:t>
            </a:r>
            <a:endParaRPr lang="zh-CN" altLang="en-US" dirty="0"/>
          </a:p>
        </p:txBody>
      </p:sp>
      <p:sp>
        <p:nvSpPr>
          <p:cNvPr id="52" name="圆角矩形 38"/>
          <p:cNvSpPr/>
          <p:nvPr/>
        </p:nvSpPr>
        <p:spPr>
          <a:xfrm>
            <a:off x="7493108" y="3266445"/>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朴素贝叶斯分类器</a:t>
            </a:r>
            <a:endParaRPr lang="zh-CN" altLang="en-US" dirty="0"/>
          </a:p>
        </p:txBody>
      </p:sp>
      <p:cxnSp>
        <p:nvCxnSpPr>
          <p:cNvPr id="9" name="直接连接符 8"/>
          <p:cNvCxnSpPr>
            <a:stCxn id="36" idx="3"/>
            <a:endCxn id="39" idx="1"/>
          </p:cNvCxnSpPr>
          <p:nvPr/>
        </p:nvCxnSpPr>
        <p:spPr>
          <a:xfrm flipV="1">
            <a:off x="7034287" y="2071410"/>
            <a:ext cx="458821" cy="714163"/>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36" idx="3"/>
            <a:endCxn id="47" idx="1"/>
          </p:cNvCxnSpPr>
          <p:nvPr/>
        </p:nvCxnSpPr>
        <p:spPr>
          <a:xfrm flipV="1">
            <a:off x="7034287" y="2775566"/>
            <a:ext cx="458821" cy="10007"/>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6" idx="3"/>
            <a:endCxn id="52" idx="1"/>
          </p:cNvCxnSpPr>
          <p:nvPr/>
        </p:nvCxnSpPr>
        <p:spPr>
          <a:xfrm>
            <a:off x="7034287" y="2785573"/>
            <a:ext cx="458821" cy="711705"/>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
        <p:nvSpPr>
          <p:cNvPr id="56" name="圆角矩形 38"/>
          <p:cNvSpPr/>
          <p:nvPr/>
        </p:nvSpPr>
        <p:spPr>
          <a:xfrm>
            <a:off x="7493108" y="3874834"/>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引子</a:t>
            </a:r>
            <a:endParaRPr lang="zh-CN" altLang="en-US" dirty="0"/>
          </a:p>
        </p:txBody>
      </p:sp>
      <p:sp>
        <p:nvSpPr>
          <p:cNvPr id="57" name="圆角矩形 38"/>
          <p:cNvSpPr/>
          <p:nvPr/>
        </p:nvSpPr>
        <p:spPr>
          <a:xfrm>
            <a:off x="7493108" y="4578990"/>
            <a:ext cx="3964013"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bg1"/>
                </a:solidFill>
              </a:rPr>
              <a:t>SVM</a:t>
            </a:r>
            <a:r>
              <a:rPr lang="zh-CN" altLang="en-US" dirty="0">
                <a:solidFill>
                  <a:schemeClr val="bg1"/>
                </a:solidFill>
              </a:rPr>
              <a:t>基本概念</a:t>
            </a:r>
            <a:endParaRPr lang="zh-CN" altLang="en-US" dirty="0">
              <a:solidFill>
                <a:schemeClr val="bg1"/>
              </a:solidFill>
            </a:endParaRPr>
          </a:p>
        </p:txBody>
      </p:sp>
      <p:sp>
        <p:nvSpPr>
          <p:cNvPr id="58" name="圆角矩形 38"/>
          <p:cNvSpPr/>
          <p:nvPr/>
        </p:nvSpPr>
        <p:spPr>
          <a:xfrm>
            <a:off x="7493108" y="5300702"/>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线性</a:t>
            </a:r>
            <a:r>
              <a:rPr lang="en-US" altLang="zh-CN" dirty="0"/>
              <a:t>SVM</a:t>
            </a:r>
            <a:r>
              <a:rPr lang="zh-CN" altLang="en-US" dirty="0"/>
              <a:t>与非线性</a:t>
            </a:r>
            <a:r>
              <a:rPr lang="en-US" altLang="zh-CN" dirty="0"/>
              <a:t>SVM</a:t>
            </a:r>
            <a:endParaRPr lang="zh-CN" altLang="en-US" dirty="0"/>
          </a:p>
        </p:txBody>
      </p:sp>
      <p:cxnSp>
        <p:nvCxnSpPr>
          <p:cNvPr id="59" name="直接连接符 58"/>
          <p:cNvCxnSpPr>
            <a:stCxn id="37" idx="3"/>
            <a:endCxn id="56" idx="1"/>
          </p:cNvCxnSpPr>
          <p:nvPr/>
        </p:nvCxnSpPr>
        <p:spPr>
          <a:xfrm flipV="1">
            <a:off x="7034287" y="4105667"/>
            <a:ext cx="458821" cy="704796"/>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7" idx="3"/>
            <a:endCxn id="57" idx="1"/>
          </p:cNvCxnSpPr>
          <p:nvPr/>
        </p:nvCxnSpPr>
        <p:spPr>
          <a:xfrm flipV="1">
            <a:off x="7034287" y="4809823"/>
            <a:ext cx="458821" cy="640"/>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37" idx="3"/>
            <a:endCxn id="58" idx="1"/>
          </p:cNvCxnSpPr>
          <p:nvPr/>
        </p:nvCxnSpPr>
        <p:spPr>
          <a:xfrm>
            <a:off x="7034287" y="4810463"/>
            <a:ext cx="458821" cy="721072"/>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5" y="951861"/>
            <a:ext cx="2044319" cy="400110"/>
          </a:xfrm>
          <a:prstGeom prst="rect">
            <a:avLst/>
          </a:prstGeom>
          <a:noFill/>
        </p:spPr>
        <p:txBody>
          <a:bodyPr wrap="square" rtlCol="0">
            <a:spAutoFit/>
          </a:bodyPr>
          <a:lstStyle/>
          <a:p>
            <a:pPr algn="just"/>
            <a:r>
              <a:rPr lang="en-US" altLang="zh-CN" sz="2000" b="1" dirty="0">
                <a:latin typeface="微软雅黑" panose="020B0503020204020204" pitchFamily="34" charset="-122"/>
                <a:ea typeface="微软雅黑" panose="020B0503020204020204" pitchFamily="34" charset="-122"/>
              </a:rPr>
              <a:t>SVM</a:t>
            </a:r>
            <a:r>
              <a:rPr lang="zh-CN" altLang="en-US" sz="2000" b="1" dirty="0">
                <a:latin typeface="微软雅黑" panose="020B0503020204020204" pitchFamily="34" charset="-122"/>
                <a:ea typeface="微软雅黑" panose="020B0503020204020204" pitchFamily="34" charset="-122"/>
              </a:rPr>
              <a:t>基本概念</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752434" y="1413453"/>
            <a:ext cx="10725350" cy="1705403"/>
          </a:xfrm>
          <a:prstGeom prst="rect">
            <a:avLst/>
          </a:prstGeom>
        </p:spPr>
        <p:txBody>
          <a:bodyPr wrap="square">
            <a:spAutoFit/>
          </a:bodyPr>
          <a:lstStyle/>
          <a:p>
            <a:pPr lvl="0" indent="457200" algn="just">
              <a:lnSpc>
                <a:spcPct val="150000"/>
              </a:lnSpc>
              <a:defRPr/>
            </a:pPr>
            <a:r>
              <a:rPr lang="zh-CN" altLang="en-US" b="1" dirty="0">
                <a:solidFill>
                  <a:srgbClr val="0070C0"/>
                </a:solidFill>
                <a:latin typeface="微软雅黑" panose="020B0503020204020204" pitchFamily="34" charset="-122"/>
                <a:ea typeface="微软雅黑" panose="020B0503020204020204" pitchFamily="34" charset="-122"/>
                <a:sym typeface="+mn-ea"/>
              </a:rPr>
              <a:t>支持向量机（Support Vector Machine ,SVM）</a:t>
            </a:r>
            <a:r>
              <a:rPr lang="zh-CN" altLang="en-US" dirty="0">
                <a:solidFill>
                  <a:prstClr val="black"/>
                </a:solidFill>
                <a:latin typeface="微软雅黑" panose="020B0503020204020204" pitchFamily="34" charset="-122"/>
                <a:ea typeface="微软雅黑" panose="020B0503020204020204" pitchFamily="34" charset="-122"/>
                <a:sym typeface="+mn-ea"/>
              </a:rPr>
              <a:t>是一种有监督学习方法，就是寻找具有最大边缘（</a:t>
            </a:r>
            <a:r>
              <a:rPr lang="zh-CN" altLang="en-US" b="1" dirty="0">
                <a:solidFill>
                  <a:srgbClr val="A90FAD"/>
                </a:solidFill>
                <a:latin typeface="微软雅黑" panose="020B0503020204020204" pitchFamily="34" charset="-122"/>
                <a:ea typeface="微软雅黑" panose="020B0503020204020204" pitchFamily="34" charset="-122"/>
                <a:sym typeface="+mn-ea"/>
              </a:rPr>
              <a:t>间隔</a:t>
            </a:r>
            <a:r>
              <a:rPr lang="zh-CN" altLang="en-US" dirty="0">
                <a:solidFill>
                  <a:prstClr val="black"/>
                </a:solidFill>
                <a:latin typeface="微软雅黑" panose="020B0503020204020204" pitchFamily="34" charset="-122"/>
                <a:ea typeface="微软雅黑" panose="020B0503020204020204" pitchFamily="34" charset="-122"/>
                <a:sym typeface="+mn-ea"/>
              </a:rPr>
              <a:t>）的超平面，位于间隔里面的平行的超平面，都能实现对数据点的线性可分。同时，面对</a:t>
            </a:r>
            <a:r>
              <a:rPr lang="zh-CN" altLang="en-US" b="1" dirty="0">
                <a:solidFill>
                  <a:srgbClr val="A90FAD"/>
                </a:solidFill>
                <a:latin typeface="微软雅黑" panose="020B0503020204020204" pitchFamily="34" charset="-122"/>
                <a:ea typeface="微软雅黑" panose="020B0503020204020204" pitchFamily="34" charset="-122"/>
                <a:sym typeface="+mn-ea"/>
              </a:rPr>
              <a:t>近似线性可分</a:t>
            </a:r>
            <a:r>
              <a:rPr lang="zh-CN" altLang="en-US" dirty="0">
                <a:solidFill>
                  <a:prstClr val="black"/>
                </a:solidFill>
                <a:latin typeface="微软雅黑" panose="020B0503020204020204" pitchFamily="34" charset="-122"/>
                <a:ea typeface="微软雅黑" panose="020B0503020204020204" pitchFamily="34" charset="-122"/>
                <a:sym typeface="+mn-ea"/>
              </a:rPr>
              <a:t>的情况，需要适当放宽这个间隔，引入</a:t>
            </a:r>
            <a:r>
              <a:rPr lang="zh-CN" altLang="en-US" b="1" dirty="0">
                <a:solidFill>
                  <a:srgbClr val="A90FAD"/>
                </a:solidFill>
                <a:latin typeface="微软雅黑" panose="020B0503020204020204" pitchFamily="34" charset="-122"/>
                <a:ea typeface="微软雅黑" panose="020B0503020204020204" pitchFamily="34" charset="-122"/>
                <a:sym typeface="+mn-ea"/>
              </a:rPr>
              <a:t>软间隔和松弛因子</a:t>
            </a:r>
            <a:r>
              <a:rPr lang="zh-CN" altLang="en-US" dirty="0">
                <a:solidFill>
                  <a:prstClr val="black"/>
                </a:solidFill>
                <a:latin typeface="微软雅黑" panose="020B0503020204020204" pitchFamily="34" charset="-122"/>
                <a:ea typeface="微软雅黑" panose="020B0503020204020204" pitchFamily="34" charset="-122"/>
                <a:sym typeface="+mn-ea"/>
              </a:rPr>
              <a:t>。而面对更复杂的低维</a:t>
            </a:r>
            <a:r>
              <a:rPr lang="zh-CN" altLang="en-US" b="1" dirty="0">
                <a:solidFill>
                  <a:srgbClr val="A90FAD"/>
                </a:solidFill>
                <a:latin typeface="微软雅黑" panose="020B0503020204020204" pitchFamily="34" charset="-122"/>
                <a:ea typeface="微软雅黑" panose="020B0503020204020204" pitchFamily="34" charset="-122"/>
                <a:sym typeface="+mn-ea"/>
              </a:rPr>
              <a:t>线性不可分</a:t>
            </a:r>
            <a:r>
              <a:rPr lang="zh-CN" altLang="en-US" dirty="0">
                <a:solidFill>
                  <a:prstClr val="black"/>
                </a:solidFill>
                <a:latin typeface="微软雅黑" panose="020B0503020204020204" pitchFamily="34" charset="-122"/>
                <a:ea typeface="微软雅黑" panose="020B0503020204020204" pitchFamily="34" charset="-122"/>
                <a:sym typeface="+mn-ea"/>
              </a:rPr>
              <a:t>的情况，通过使用</a:t>
            </a:r>
            <a:r>
              <a:rPr lang="zh-CN" altLang="en-US" b="1" dirty="0">
                <a:solidFill>
                  <a:srgbClr val="A90FAD"/>
                </a:solidFill>
                <a:latin typeface="微软雅黑" panose="020B0503020204020204" pitchFamily="34" charset="-122"/>
                <a:ea typeface="微软雅黑" panose="020B0503020204020204" pitchFamily="34" charset="-122"/>
                <a:sym typeface="+mn-ea"/>
              </a:rPr>
              <a:t>核函数</a:t>
            </a:r>
            <a:r>
              <a:rPr lang="zh-CN" altLang="en-US" dirty="0">
                <a:solidFill>
                  <a:prstClr val="black"/>
                </a:solidFill>
                <a:latin typeface="微软雅黑" panose="020B0503020204020204" pitchFamily="34" charset="-122"/>
                <a:ea typeface="微软雅黑" panose="020B0503020204020204" pitchFamily="34" charset="-122"/>
                <a:sym typeface="+mn-ea"/>
              </a:rPr>
              <a:t>将数据点映射到高维，进行寻找超平面进行划分。</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pic>
        <p:nvPicPr>
          <p:cNvPr id="1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r="48158"/>
          <a:stretch>
            <a:fillRect/>
          </a:stretch>
        </p:blipFill>
        <p:spPr bwMode="auto">
          <a:xfrm>
            <a:off x="8184095" y="3742867"/>
            <a:ext cx="3104434" cy="2237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5839" y="3749870"/>
            <a:ext cx="3104436" cy="2431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34" y="3749869"/>
            <a:ext cx="2926012" cy="243147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663493"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0" name="椭圆 9"/>
          <p:cNvSpPr/>
          <p:nvPr/>
        </p:nvSpPr>
        <p:spPr>
          <a:xfrm>
            <a:off x="3185323" y="1188302"/>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1" name="文本框 10"/>
          <p:cNvSpPr txBox="1"/>
          <p:nvPr/>
        </p:nvSpPr>
        <p:spPr>
          <a:xfrm>
            <a:off x="3255050" y="1261062"/>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sp>
        <p:nvSpPr>
          <p:cNvPr id="19" name="椭圆 18"/>
          <p:cNvSpPr/>
          <p:nvPr/>
        </p:nvSpPr>
        <p:spPr>
          <a:xfrm>
            <a:off x="3185323" y="2487014"/>
            <a:ext cx="607187" cy="607187"/>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tx1"/>
              </a:solidFill>
            </a:endParaRPr>
          </a:p>
        </p:txBody>
      </p:sp>
      <p:sp>
        <p:nvSpPr>
          <p:cNvPr id="20" name="文本框 19"/>
          <p:cNvSpPr txBox="1"/>
          <p:nvPr/>
        </p:nvSpPr>
        <p:spPr>
          <a:xfrm>
            <a:off x="3255050" y="2559774"/>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sp>
        <p:nvSpPr>
          <p:cNvPr id="22" name="椭圆 21"/>
          <p:cNvSpPr/>
          <p:nvPr/>
        </p:nvSpPr>
        <p:spPr>
          <a:xfrm>
            <a:off x="3185323" y="4512718"/>
            <a:ext cx="607187" cy="607187"/>
          </a:xfrm>
          <a:prstGeom prst="ellipse">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3255050" y="4585478"/>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sp>
        <p:nvSpPr>
          <p:cNvPr id="30" name="右箭头 29"/>
          <p:cNvSpPr/>
          <p:nvPr/>
        </p:nvSpPr>
        <p:spPr>
          <a:xfrm>
            <a:off x="3862237" y="1380519"/>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3862237" y="2674198"/>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3862237" y="4710596"/>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282682" y="1261061"/>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分类的定义</a:t>
            </a:r>
            <a:endParaRPr lang="zh-CN" altLang="en-US" dirty="0"/>
          </a:p>
        </p:txBody>
      </p:sp>
      <p:sp>
        <p:nvSpPr>
          <p:cNvPr id="36" name="圆角矩形 35"/>
          <p:cNvSpPr/>
          <p:nvPr/>
        </p:nvSpPr>
        <p:spPr>
          <a:xfrm>
            <a:off x="4282682" y="2554740"/>
            <a:ext cx="2751605" cy="461665"/>
          </a:xfrm>
          <a:prstGeom prst="roundRect">
            <a:avLst>
              <a:gd name="adj" fmla="val 5000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朴素贝叶斯</a:t>
            </a:r>
            <a:endParaRPr lang="zh-CN" altLang="en-US" dirty="0">
              <a:solidFill>
                <a:schemeClr val="tx1"/>
              </a:solidFill>
            </a:endParaRPr>
          </a:p>
        </p:txBody>
      </p:sp>
      <p:sp>
        <p:nvSpPr>
          <p:cNvPr id="37" name="圆角矩形 36"/>
          <p:cNvSpPr/>
          <p:nvPr/>
        </p:nvSpPr>
        <p:spPr>
          <a:xfrm>
            <a:off x="4282682" y="4579630"/>
            <a:ext cx="2751605"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solidFill>
                  <a:schemeClr val="bg1"/>
                </a:solidFill>
              </a:rPr>
              <a:t>SVM</a:t>
            </a:r>
            <a:endParaRPr lang="zh-CN" altLang="en-US" dirty="0">
              <a:solidFill>
                <a:schemeClr val="bg1"/>
              </a:solidFill>
            </a:endParaRPr>
          </a:p>
        </p:txBody>
      </p:sp>
      <p:sp>
        <p:nvSpPr>
          <p:cNvPr id="44" name="椭圆 43"/>
          <p:cNvSpPr/>
          <p:nvPr/>
        </p:nvSpPr>
        <p:spPr>
          <a:xfrm>
            <a:off x="3185323" y="5371953"/>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45" name="文本框 44"/>
          <p:cNvSpPr txBox="1"/>
          <p:nvPr/>
        </p:nvSpPr>
        <p:spPr>
          <a:xfrm>
            <a:off x="3255050" y="5444713"/>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04</a:t>
            </a:r>
            <a:endParaRPr lang="zh-CN" altLang="en-US" sz="2400" dirty="0">
              <a:latin typeface="Times New Roman" panose="02020603050405020304" pitchFamily="18" charset="0"/>
              <a:cs typeface="Times New Roman" panose="02020603050405020304" pitchFamily="18" charset="0"/>
            </a:endParaRPr>
          </a:p>
        </p:txBody>
      </p:sp>
      <p:sp>
        <p:nvSpPr>
          <p:cNvPr id="46" name="右箭头 29"/>
          <p:cNvSpPr/>
          <p:nvPr/>
        </p:nvSpPr>
        <p:spPr>
          <a:xfrm>
            <a:off x="3862237" y="5569831"/>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36"/>
          <p:cNvSpPr/>
          <p:nvPr/>
        </p:nvSpPr>
        <p:spPr>
          <a:xfrm>
            <a:off x="4282682" y="5438865"/>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代码实践</a:t>
            </a:r>
            <a:endParaRPr lang="zh-CN" altLang="en-US" dirty="0"/>
          </a:p>
        </p:txBody>
      </p:sp>
      <p:sp>
        <p:nvSpPr>
          <p:cNvPr id="39" name="圆角矩形 38"/>
          <p:cNvSpPr/>
          <p:nvPr/>
        </p:nvSpPr>
        <p:spPr>
          <a:xfrm>
            <a:off x="7493108" y="1840577"/>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贝叶斯分类定义</a:t>
            </a:r>
            <a:endParaRPr lang="zh-CN" altLang="en-US" dirty="0"/>
          </a:p>
        </p:txBody>
      </p:sp>
      <p:sp>
        <p:nvSpPr>
          <p:cNvPr id="47" name="圆角矩形 38"/>
          <p:cNvSpPr/>
          <p:nvPr/>
        </p:nvSpPr>
        <p:spPr>
          <a:xfrm>
            <a:off x="7493108" y="2544733"/>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贝叶斯分类器的基础</a:t>
            </a:r>
            <a:endParaRPr lang="zh-CN" altLang="en-US" dirty="0"/>
          </a:p>
        </p:txBody>
      </p:sp>
      <p:sp>
        <p:nvSpPr>
          <p:cNvPr id="52" name="圆角矩形 38"/>
          <p:cNvSpPr/>
          <p:nvPr/>
        </p:nvSpPr>
        <p:spPr>
          <a:xfrm>
            <a:off x="7493108" y="3266445"/>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朴素贝叶斯分类器</a:t>
            </a:r>
            <a:endParaRPr lang="zh-CN" altLang="en-US" dirty="0"/>
          </a:p>
        </p:txBody>
      </p:sp>
      <p:cxnSp>
        <p:nvCxnSpPr>
          <p:cNvPr id="9" name="直接连接符 8"/>
          <p:cNvCxnSpPr>
            <a:stCxn id="36" idx="3"/>
            <a:endCxn id="39" idx="1"/>
          </p:cNvCxnSpPr>
          <p:nvPr/>
        </p:nvCxnSpPr>
        <p:spPr>
          <a:xfrm flipV="1">
            <a:off x="7034287" y="2071410"/>
            <a:ext cx="458821" cy="714163"/>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36" idx="3"/>
            <a:endCxn id="47" idx="1"/>
          </p:cNvCxnSpPr>
          <p:nvPr/>
        </p:nvCxnSpPr>
        <p:spPr>
          <a:xfrm flipV="1">
            <a:off x="7034287" y="2775566"/>
            <a:ext cx="458821" cy="10007"/>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6" idx="3"/>
            <a:endCxn id="52" idx="1"/>
          </p:cNvCxnSpPr>
          <p:nvPr/>
        </p:nvCxnSpPr>
        <p:spPr>
          <a:xfrm>
            <a:off x="7034287" y="2785573"/>
            <a:ext cx="458821" cy="711705"/>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
        <p:nvSpPr>
          <p:cNvPr id="56" name="圆角矩形 38"/>
          <p:cNvSpPr/>
          <p:nvPr/>
        </p:nvSpPr>
        <p:spPr>
          <a:xfrm>
            <a:off x="7493108" y="3874834"/>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引子</a:t>
            </a:r>
            <a:endParaRPr lang="zh-CN" altLang="en-US" dirty="0"/>
          </a:p>
        </p:txBody>
      </p:sp>
      <p:sp>
        <p:nvSpPr>
          <p:cNvPr id="57" name="圆角矩形 38"/>
          <p:cNvSpPr/>
          <p:nvPr/>
        </p:nvSpPr>
        <p:spPr>
          <a:xfrm>
            <a:off x="7493108" y="4578990"/>
            <a:ext cx="3964013"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a:t>SVM</a:t>
            </a:r>
            <a:r>
              <a:rPr lang="zh-CN" altLang="en-US" dirty="0"/>
              <a:t>基本概念</a:t>
            </a:r>
            <a:endParaRPr lang="zh-CN" altLang="en-US" dirty="0"/>
          </a:p>
        </p:txBody>
      </p:sp>
      <p:sp>
        <p:nvSpPr>
          <p:cNvPr id="58" name="圆角矩形 38"/>
          <p:cNvSpPr/>
          <p:nvPr/>
        </p:nvSpPr>
        <p:spPr>
          <a:xfrm>
            <a:off x="7493108" y="5300702"/>
            <a:ext cx="3964013" cy="461665"/>
          </a:xfrm>
          <a:prstGeom prst="roundRect">
            <a:avLst>
              <a:gd name="adj" fmla="val 50000"/>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a:solidFill>
                  <a:schemeClr val="bg1"/>
                </a:solidFill>
              </a:rPr>
              <a:t>线性</a:t>
            </a:r>
            <a:r>
              <a:rPr lang="en-US" altLang="zh-CN" dirty="0">
                <a:solidFill>
                  <a:schemeClr val="bg1"/>
                </a:solidFill>
              </a:rPr>
              <a:t>SVM</a:t>
            </a:r>
            <a:r>
              <a:rPr lang="zh-CN" altLang="en-US">
                <a:solidFill>
                  <a:schemeClr val="bg1"/>
                </a:solidFill>
              </a:rPr>
              <a:t>与非线性</a:t>
            </a:r>
            <a:r>
              <a:rPr lang="en-US" altLang="zh-CN" dirty="0">
                <a:solidFill>
                  <a:schemeClr val="bg1"/>
                </a:solidFill>
              </a:rPr>
              <a:t>SVM</a:t>
            </a:r>
            <a:endParaRPr lang="zh-CN" altLang="en-US" dirty="0">
              <a:solidFill>
                <a:schemeClr val="bg1"/>
              </a:solidFill>
            </a:endParaRPr>
          </a:p>
        </p:txBody>
      </p:sp>
      <p:cxnSp>
        <p:nvCxnSpPr>
          <p:cNvPr id="59" name="直接连接符 58"/>
          <p:cNvCxnSpPr>
            <a:stCxn id="37" idx="3"/>
            <a:endCxn id="56" idx="1"/>
          </p:cNvCxnSpPr>
          <p:nvPr/>
        </p:nvCxnSpPr>
        <p:spPr>
          <a:xfrm flipV="1">
            <a:off x="7034287" y="4105667"/>
            <a:ext cx="458821" cy="704796"/>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7" idx="3"/>
            <a:endCxn id="57" idx="1"/>
          </p:cNvCxnSpPr>
          <p:nvPr/>
        </p:nvCxnSpPr>
        <p:spPr>
          <a:xfrm flipV="1">
            <a:off x="7034287" y="4809823"/>
            <a:ext cx="458821" cy="640"/>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37" idx="3"/>
            <a:endCxn id="58" idx="1"/>
          </p:cNvCxnSpPr>
          <p:nvPr/>
        </p:nvCxnSpPr>
        <p:spPr>
          <a:xfrm>
            <a:off x="7034287" y="4810463"/>
            <a:ext cx="458821" cy="721072"/>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5" y="951861"/>
            <a:ext cx="2885850"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线性可分</a:t>
            </a:r>
            <a:r>
              <a:rPr lang="en-US" altLang="zh-CN" sz="2000" b="1" dirty="0">
                <a:latin typeface="微软雅黑" panose="020B0503020204020204" pitchFamily="34" charset="-122"/>
                <a:ea typeface="微软雅黑" panose="020B0503020204020204" pitchFamily="34" charset="-122"/>
              </a:rPr>
              <a:t>SVM</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752434" y="1413453"/>
            <a:ext cx="10725350" cy="458908"/>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sym typeface="+mn-ea"/>
              </a:rPr>
              <a:t>将训练样本分开的超平面有很多，哪一个最好？</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grpSp>
        <p:nvGrpSpPr>
          <p:cNvPr id="2" name="组合 1"/>
          <p:cNvGrpSpPr/>
          <p:nvPr/>
        </p:nvGrpSpPr>
        <p:grpSpPr>
          <a:xfrm>
            <a:off x="4109863" y="2200431"/>
            <a:ext cx="3972273" cy="3373491"/>
            <a:chOff x="2524511" y="1916808"/>
            <a:chExt cx="3972273" cy="3373491"/>
          </a:xfrm>
        </p:grpSpPr>
        <p:cxnSp>
          <p:nvCxnSpPr>
            <p:cNvPr id="15" name="直接箭头连接符 14"/>
            <p:cNvCxnSpPr/>
            <p:nvPr/>
          </p:nvCxnSpPr>
          <p:spPr>
            <a:xfrm flipH="1" flipV="1">
              <a:off x="2921247" y="1916808"/>
              <a:ext cx="0" cy="303742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23" name="直接箭头连接符 22"/>
            <p:cNvCxnSpPr/>
            <p:nvPr/>
          </p:nvCxnSpPr>
          <p:spPr>
            <a:xfrm>
              <a:off x="2911529" y="4954308"/>
              <a:ext cx="3585255"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2695869" y="4856041"/>
              <a:ext cx="325369" cy="370972"/>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grpSp>
          <p:nvGrpSpPr>
            <p:cNvPr id="25" name="组合 24"/>
            <p:cNvGrpSpPr/>
            <p:nvPr/>
          </p:nvGrpSpPr>
          <p:grpSpPr>
            <a:xfrm>
              <a:off x="4229034" y="2634377"/>
              <a:ext cx="128045" cy="130175"/>
              <a:chOff x="5476803" y="2392530"/>
              <a:chExt cx="108000" cy="108000"/>
            </a:xfrm>
          </p:grpSpPr>
          <p:cxnSp>
            <p:nvCxnSpPr>
              <p:cNvPr id="26" name="直接连接符 2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28" name="组合 27"/>
            <p:cNvGrpSpPr/>
            <p:nvPr/>
          </p:nvGrpSpPr>
          <p:grpSpPr>
            <a:xfrm>
              <a:off x="4078700" y="3417659"/>
              <a:ext cx="128045" cy="130175"/>
              <a:chOff x="5476803" y="2392530"/>
              <a:chExt cx="108000" cy="108000"/>
            </a:xfrm>
          </p:grpSpPr>
          <p:cxnSp>
            <p:nvCxnSpPr>
              <p:cNvPr id="29" name="直接连接符 2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1" name="组合 30"/>
            <p:cNvGrpSpPr/>
            <p:nvPr/>
          </p:nvGrpSpPr>
          <p:grpSpPr>
            <a:xfrm>
              <a:off x="3871725" y="3227333"/>
              <a:ext cx="128045" cy="130175"/>
              <a:chOff x="5476803" y="2392530"/>
              <a:chExt cx="108000" cy="108000"/>
            </a:xfrm>
          </p:grpSpPr>
          <p:cxnSp>
            <p:nvCxnSpPr>
              <p:cNvPr id="32" name="直接连接符 3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4" name="组合 33"/>
            <p:cNvGrpSpPr/>
            <p:nvPr/>
          </p:nvGrpSpPr>
          <p:grpSpPr>
            <a:xfrm>
              <a:off x="3443810" y="3500276"/>
              <a:ext cx="128045" cy="130175"/>
              <a:chOff x="5476803" y="2392530"/>
              <a:chExt cx="108000" cy="108000"/>
            </a:xfrm>
          </p:grpSpPr>
          <p:cxnSp>
            <p:nvCxnSpPr>
              <p:cNvPr id="35" name="直接连接符 3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7" name="组合 36"/>
            <p:cNvGrpSpPr/>
            <p:nvPr/>
          </p:nvGrpSpPr>
          <p:grpSpPr>
            <a:xfrm>
              <a:off x="3656059" y="3713009"/>
              <a:ext cx="128045" cy="130175"/>
              <a:chOff x="5476803" y="2392530"/>
              <a:chExt cx="108000" cy="108000"/>
            </a:xfrm>
          </p:grpSpPr>
          <p:cxnSp>
            <p:nvCxnSpPr>
              <p:cNvPr id="38" name="直接连接符 3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0" name="组合 39"/>
            <p:cNvGrpSpPr/>
            <p:nvPr/>
          </p:nvGrpSpPr>
          <p:grpSpPr>
            <a:xfrm>
              <a:off x="4070846" y="3705925"/>
              <a:ext cx="128045" cy="130175"/>
              <a:chOff x="5476803" y="2392530"/>
              <a:chExt cx="108000" cy="108000"/>
            </a:xfrm>
          </p:grpSpPr>
          <p:cxnSp>
            <p:nvCxnSpPr>
              <p:cNvPr id="41" name="直接连接符 4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3" name="组合 42"/>
            <p:cNvGrpSpPr/>
            <p:nvPr/>
          </p:nvGrpSpPr>
          <p:grpSpPr>
            <a:xfrm>
              <a:off x="3554013" y="2684784"/>
              <a:ext cx="128045" cy="130175"/>
              <a:chOff x="5476803" y="2392530"/>
              <a:chExt cx="108000" cy="108000"/>
            </a:xfrm>
          </p:grpSpPr>
          <p:cxnSp>
            <p:nvCxnSpPr>
              <p:cNvPr id="44" name="直接连接符 4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直接连接符 45"/>
            <p:cNvCxnSpPr/>
            <p:nvPr/>
          </p:nvCxnSpPr>
          <p:spPr>
            <a:xfrm>
              <a:off x="5480113" y="401720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7" name="直接连接符 46"/>
            <p:cNvCxnSpPr/>
            <p:nvPr/>
          </p:nvCxnSpPr>
          <p:spPr>
            <a:xfrm>
              <a:off x="4872810" y="387890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a:off x="4725497" y="4547869"/>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a:off x="4326846" y="442403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直接连接符 49"/>
            <p:cNvCxnSpPr/>
            <p:nvPr/>
          </p:nvCxnSpPr>
          <p:spPr>
            <a:xfrm>
              <a:off x="5282993" y="4374401"/>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7178"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a:off x="4652186" y="428535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3" name="直接连接符 52"/>
            <p:cNvCxnSpPr/>
            <p:nvPr/>
          </p:nvCxnSpPr>
          <p:spPr>
            <a:xfrm>
              <a:off x="5544135" y="3778096"/>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直接连接符 53"/>
            <p:cNvCxnSpPr/>
            <p:nvPr/>
          </p:nvCxnSpPr>
          <p:spPr>
            <a:xfrm>
              <a:off x="4936833" y="4217192"/>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flipH="1">
              <a:off x="3146627" y="2995155"/>
              <a:ext cx="3115757" cy="1271813"/>
            </a:xfrm>
            <a:prstGeom prst="line">
              <a:avLst/>
            </a:prstGeom>
            <a:ln w="9525"/>
          </p:spPr>
          <p:style>
            <a:lnRef idx="1">
              <a:schemeClr val="dk1"/>
            </a:lnRef>
            <a:fillRef idx="0">
              <a:schemeClr val="dk1"/>
            </a:fillRef>
            <a:effectRef idx="0">
              <a:schemeClr val="dk1"/>
            </a:effectRef>
            <a:fontRef idx="minor">
              <a:schemeClr val="tx1"/>
            </a:fontRef>
          </p:style>
        </p:cxnSp>
        <p:cxnSp>
          <p:nvCxnSpPr>
            <p:cNvPr id="56" name="直接连接符 55"/>
            <p:cNvCxnSpPr/>
            <p:nvPr/>
          </p:nvCxnSpPr>
          <p:spPr>
            <a:xfrm flipV="1">
              <a:off x="3635877" y="2411210"/>
              <a:ext cx="2317640" cy="23090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4744766" y="2492476"/>
              <a:ext cx="128045" cy="130175"/>
              <a:chOff x="5476803" y="2392530"/>
              <a:chExt cx="108000" cy="108000"/>
            </a:xfrm>
          </p:grpSpPr>
          <p:cxnSp>
            <p:nvCxnSpPr>
              <p:cNvPr id="58" name="直接连接符 5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0" name="组合 59"/>
            <p:cNvGrpSpPr/>
            <p:nvPr/>
          </p:nvGrpSpPr>
          <p:grpSpPr>
            <a:xfrm>
              <a:off x="4476697" y="2749872"/>
              <a:ext cx="128045" cy="130175"/>
              <a:chOff x="5476803" y="2392530"/>
              <a:chExt cx="108000" cy="108000"/>
            </a:xfrm>
          </p:grpSpPr>
          <p:cxnSp>
            <p:nvCxnSpPr>
              <p:cNvPr id="61" name="直接连接符 6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3" name="组合 62"/>
            <p:cNvGrpSpPr/>
            <p:nvPr/>
          </p:nvGrpSpPr>
          <p:grpSpPr>
            <a:xfrm>
              <a:off x="3343077" y="3887030"/>
              <a:ext cx="128045" cy="130175"/>
              <a:chOff x="5476803" y="2392530"/>
              <a:chExt cx="108000" cy="108000"/>
            </a:xfrm>
          </p:grpSpPr>
          <p:cxnSp>
            <p:nvCxnSpPr>
              <p:cNvPr id="64" name="直接连接符 6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直接连接符 6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6" name="组合 65"/>
            <p:cNvGrpSpPr/>
            <p:nvPr/>
          </p:nvGrpSpPr>
          <p:grpSpPr>
            <a:xfrm>
              <a:off x="3893531" y="2906559"/>
              <a:ext cx="128045" cy="130175"/>
              <a:chOff x="5476803" y="2392530"/>
              <a:chExt cx="108000" cy="108000"/>
            </a:xfrm>
          </p:grpSpPr>
          <p:cxnSp>
            <p:nvCxnSpPr>
              <p:cNvPr id="67" name="直接连接符 6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69" name="组合 68"/>
            <p:cNvGrpSpPr/>
            <p:nvPr/>
          </p:nvGrpSpPr>
          <p:grpSpPr>
            <a:xfrm>
              <a:off x="3465616" y="3179502"/>
              <a:ext cx="128045" cy="130175"/>
              <a:chOff x="5476803" y="2392530"/>
              <a:chExt cx="108000" cy="108000"/>
            </a:xfrm>
          </p:grpSpPr>
          <p:cxnSp>
            <p:nvCxnSpPr>
              <p:cNvPr id="70" name="直接连接符 6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2" name="直接连接符 71"/>
            <p:cNvCxnSpPr/>
            <p:nvPr/>
          </p:nvCxnSpPr>
          <p:spPr>
            <a:xfrm>
              <a:off x="5077901" y="4527947"/>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205946" y="3952118"/>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4" name="直接连接符 73"/>
            <p:cNvCxnSpPr/>
            <p:nvPr/>
          </p:nvCxnSpPr>
          <p:spPr>
            <a:xfrm>
              <a:off x="5337178" y="3565363"/>
              <a:ext cx="12804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5" name="直接连接符 74"/>
            <p:cNvCxnSpPr/>
            <p:nvPr/>
          </p:nvCxnSpPr>
          <p:spPr>
            <a:xfrm>
              <a:off x="5761789" y="3289825"/>
              <a:ext cx="12804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76" name="对象 75"/>
            <p:cNvGraphicFramePr>
              <a:graphicFrameLocks noChangeAspect="1"/>
            </p:cNvGraphicFramePr>
            <p:nvPr/>
          </p:nvGraphicFramePr>
          <p:xfrm>
            <a:off x="5953517" y="5029948"/>
            <a:ext cx="263851" cy="260351"/>
          </p:xfrm>
          <a:graphic>
            <a:graphicData uri="http://schemas.openxmlformats.org/presentationml/2006/ole">
              <mc:AlternateContent xmlns:mc="http://schemas.openxmlformats.org/markup-compatibility/2006">
                <mc:Choice xmlns:v="urn:schemas-microsoft-com:vml" Requires="v">
                  <p:oleObj spid="_x0000_s1112" name="Formula" r:id="rId6" imgW="1028700" imgH="981075" progId="Equation.Ribbit">
                    <p:embed/>
                  </p:oleObj>
                </mc:Choice>
                <mc:Fallback>
                  <p:oleObj name="Formula" r:id="rId6" imgW="1028700" imgH="981075" progId="Equation.Ribbit">
                    <p:embed/>
                    <p:pic>
                      <p:nvPicPr>
                        <p:cNvPr id="0" name="对象 105"/>
                        <p:cNvPicPr/>
                        <p:nvPr/>
                      </p:nvPicPr>
                      <p:blipFill>
                        <a:blip r:embed="rId7"/>
                        <a:stretch>
                          <a:fillRect/>
                        </a:stretch>
                      </p:blipFill>
                      <p:spPr>
                        <a:xfrm>
                          <a:off x="5953517" y="5029948"/>
                          <a:ext cx="263851" cy="260351"/>
                        </a:xfrm>
                        <a:prstGeom prst="rect">
                          <a:avLst/>
                        </a:prstGeom>
                      </p:spPr>
                    </p:pic>
                  </p:oleObj>
                </mc:Fallback>
              </mc:AlternateContent>
            </a:graphicData>
          </a:graphic>
        </p:graphicFrame>
        <p:graphicFrame>
          <p:nvGraphicFramePr>
            <p:cNvPr id="77" name="对象 76"/>
            <p:cNvGraphicFramePr>
              <a:graphicFrameLocks noChangeAspect="1"/>
            </p:cNvGraphicFramePr>
            <p:nvPr/>
          </p:nvGraphicFramePr>
          <p:xfrm>
            <a:off x="2524511" y="2158332"/>
            <a:ext cx="273161" cy="260351"/>
          </p:xfrm>
          <a:graphic>
            <a:graphicData uri="http://schemas.openxmlformats.org/presentationml/2006/ole">
              <mc:AlternateContent xmlns:mc="http://schemas.openxmlformats.org/markup-compatibility/2006">
                <mc:Choice xmlns:v="urn:schemas-microsoft-com:vml" Requires="v">
                  <p:oleObj spid="_x0000_s1113" name="Formula" r:id="rId8" imgW="1057275" imgH="981075" progId="Equation.Ribbit">
                    <p:embed/>
                  </p:oleObj>
                </mc:Choice>
                <mc:Fallback>
                  <p:oleObj name="Formula" r:id="rId8" imgW="1057275" imgH="981075" progId="Equation.Ribbit">
                    <p:embed/>
                    <p:pic>
                      <p:nvPicPr>
                        <p:cNvPr id="0" name="对象 106"/>
                        <p:cNvPicPr/>
                        <p:nvPr/>
                      </p:nvPicPr>
                      <p:blipFill>
                        <a:blip r:embed="rId9"/>
                        <a:stretch>
                          <a:fillRect/>
                        </a:stretch>
                      </p:blipFill>
                      <p:spPr>
                        <a:xfrm>
                          <a:off x="2524511" y="2158332"/>
                          <a:ext cx="273161" cy="260351"/>
                        </a:xfrm>
                        <a:prstGeom prst="rect">
                          <a:avLst/>
                        </a:prstGeom>
                      </p:spPr>
                    </p:pic>
                  </p:oleObj>
                </mc:Fallback>
              </mc:AlternateContent>
            </a:graphicData>
          </a:graphic>
        </p:graphicFrame>
        <p:cxnSp>
          <p:nvCxnSpPr>
            <p:cNvPr id="78" name="直接连接符 77"/>
            <p:cNvCxnSpPr/>
            <p:nvPr/>
          </p:nvCxnSpPr>
          <p:spPr>
            <a:xfrm flipH="1">
              <a:off x="4021576" y="2158332"/>
              <a:ext cx="1120348" cy="2603678"/>
            </a:xfrm>
            <a:prstGeom prst="line">
              <a:avLst/>
            </a:prstGeom>
            <a:ln w="9525"/>
          </p:spPr>
          <p:style>
            <a:lnRef idx="1">
              <a:schemeClr val="dk1"/>
            </a:lnRef>
            <a:fillRef idx="0">
              <a:schemeClr val="dk1"/>
            </a:fillRef>
            <a:effectRef idx="0">
              <a:schemeClr val="dk1"/>
            </a:effectRef>
            <a:fontRef idx="minor">
              <a:schemeClr val="tx1"/>
            </a:fontRef>
          </p:style>
        </p:cxnSp>
        <p:cxnSp>
          <p:nvCxnSpPr>
            <p:cNvPr id="79" name="直接连接符 78"/>
            <p:cNvCxnSpPr/>
            <p:nvPr/>
          </p:nvCxnSpPr>
          <p:spPr>
            <a:xfrm flipH="1">
              <a:off x="3784199" y="2524844"/>
              <a:ext cx="2304807" cy="2299766"/>
            </a:xfrm>
            <a:prstGeom prst="line">
              <a:avLst/>
            </a:prstGeom>
            <a:ln w="9525"/>
          </p:spPr>
          <p:style>
            <a:lnRef idx="1">
              <a:schemeClr val="dk1"/>
            </a:lnRef>
            <a:fillRef idx="0">
              <a:schemeClr val="dk1"/>
            </a:fillRef>
            <a:effectRef idx="0">
              <a:schemeClr val="dk1"/>
            </a:effectRef>
            <a:fontRef idx="minor">
              <a:schemeClr val="tx1"/>
            </a:fontRef>
          </p:style>
        </p:cxnSp>
        <p:cxnSp>
          <p:nvCxnSpPr>
            <p:cNvPr id="80" name="直接连接符 79"/>
            <p:cNvCxnSpPr/>
            <p:nvPr/>
          </p:nvCxnSpPr>
          <p:spPr>
            <a:xfrm flipH="1">
              <a:off x="3377611" y="2298904"/>
              <a:ext cx="2408275" cy="2290645"/>
            </a:xfrm>
            <a:prstGeom prst="line">
              <a:avLst/>
            </a:prstGeom>
            <a:ln w="9525"/>
          </p:spPr>
          <p:style>
            <a:lnRef idx="1">
              <a:schemeClr val="dk1"/>
            </a:lnRef>
            <a:fillRef idx="0">
              <a:schemeClr val="dk1"/>
            </a:fillRef>
            <a:effectRef idx="0">
              <a:schemeClr val="dk1"/>
            </a:effectRef>
            <a:fontRef idx="minor">
              <a:schemeClr val="tx1"/>
            </a:fontRef>
          </p:style>
        </p:cxnSp>
      </p:grpSp>
      <p:sp>
        <p:nvSpPr>
          <p:cNvPr id="81" name="矩形 80"/>
          <p:cNvSpPr/>
          <p:nvPr/>
        </p:nvSpPr>
        <p:spPr>
          <a:xfrm>
            <a:off x="752434" y="5838230"/>
            <a:ext cx="10725350" cy="458908"/>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sym typeface="+mn-ea"/>
              </a:rPr>
              <a:t>应选择“</a:t>
            </a:r>
            <a:r>
              <a:rPr lang="zh-CN" altLang="en-US" dirty="0">
                <a:solidFill>
                  <a:srgbClr val="00B050"/>
                </a:solidFill>
                <a:latin typeface="微软雅黑" panose="020B0503020204020204" pitchFamily="34" charset="-122"/>
                <a:ea typeface="微软雅黑" panose="020B0503020204020204" pitchFamily="34" charset="-122"/>
                <a:sym typeface="+mn-ea"/>
              </a:rPr>
              <a:t>正中间</a:t>
            </a:r>
            <a:r>
              <a:rPr lang="zh-CN" altLang="en-US" dirty="0">
                <a:solidFill>
                  <a:prstClr val="black"/>
                </a:solidFill>
                <a:latin typeface="微软雅黑" panose="020B0503020204020204" pitchFamily="34" charset="-122"/>
                <a:ea typeface="微软雅黑" panose="020B0503020204020204" pitchFamily="34" charset="-122"/>
                <a:sym typeface="+mn-ea"/>
              </a:rPr>
              <a:t>”</a:t>
            </a:r>
            <a:r>
              <a:rPr lang="en-US" altLang="zh-CN" dirty="0">
                <a:solidFill>
                  <a:prstClr val="black"/>
                </a:solidFill>
                <a:latin typeface="微软雅黑" panose="020B0503020204020204" pitchFamily="34" charset="-122"/>
                <a:ea typeface="微软雅黑" panose="020B0503020204020204" pitchFamily="34" charset="-122"/>
                <a:sym typeface="+mn-ea"/>
              </a:rPr>
              <a:t>, </a:t>
            </a:r>
            <a:r>
              <a:rPr lang="zh-CN" altLang="en-US" dirty="0">
                <a:solidFill>
                  <a:prstClr val="black"/>
                </a:solidFill>
                <a:latin typeface="微软雅黑" panose="020B0503020204020204" pitchFamily="34" charset="-122"/>
                <a:ea typeface="微软雅黑" panose="020B0503020204020204" pitchFamily="34" charset="-122"/>
                <a:sym typeface="+mn-ea"/>
              </a:rPr>
              <a:t>容忍性好</a:t>
            </a:r>
            <a:r>
              <a:rPr lang="en-US" altLang="zh-CN" dirty="0">
                <a:solidFill>
                  <a:prstClr val="black"/>
                </a:solidFill>
                <a:latin typeface="微软雅黑" panose="020B0503020204020204" pitchFamily="34" charset="-122"/>
                <a:ea typeface="微软雅黑" panose="020B0503020204020204" pitchFamily="34" charset="-122"/>
                <a:sym typeface="+mn-ea"/>
              </a:rPr>
              <a:t>, </a:t>
            </a:r>
            <a:r>
              <a:rPr lang="zh-CN" altLang="en-US" dirty="0">
                <a:solidFill>
                  <a:prstClr val="black"/>
                </a:solidFill>
                <a:latin typeface="微软雅黑" panose="020B0503020204020204" pitchFamily="34" charset="-122"/>
                <a:ea typeface="微软雅黑" panose="020B0503020204020204" pitchFamily="34" charset="-122"/>
                <a:sym typeface="+mn-ea"/>
              </a:rPr>
              <a:t>鲁棒性高</a:t>
            </a:r>
            <a:r>
              <a:rPr lang="en-US" altLang="zh-CN" dirty="0">
                <a:solidFill>
                  <a:prstClr val="black"/>
                </a:solidFill>
                <a:latin typeface="微软雅黑" panose="020B0503020204020204" pitchFamily="34" charset="-122"/>
                <a:ea typeface="微软雅黑" panose="020B0503020204020204" pitchFamily="34" charset="-122"/>
                <a:sym typeface="+mn-ea"/>
              </a:rPr>
              <a:t>, </a:t>
            </a:r>
            <a:r>
              <a:rPr lang="zh-CN" altLang="en-US" dirty="0">
                <a:solidFill>
                  <a:prstClr val="black"/>
                </a:solidFill>
                <a:latin typeface="微软雅黑" panose="020B0503020204020204" pitchFamily="34" charset="-122"/>
                <a:ea typeface="微软雅黑" panose="020B0503020204020204" pitchFamily="34" charset="-122"/>
                <a:sym typeface="+mn-ea"/>
              </a:rPr>
              <a:t>泛化能力最强</a:t>
            </a:r>
            <a:r>
              <a:rPr lang="en-US" altLang="zh-CN" dirty="0">
                <a:solidFill>
                  <a:prstClr val="black"/>
                </a:solidFill>
                <a:latin typeface="微软雅黑" panose="020B0503020204020204" pitchFamily="34" charset="-122"/>
                <a:ea typeface="微软雅黑" panose="020B0503020204020204" pitchFamily="34" charset="-122"/>
                <a:sym typeface="+mn-ea"/>
              </a:rPr>
              <a:t>.</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5" y="951861"/>
            <a:ext cx="2885850"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线性可分</a:t>
            </a:r>
            <a:r>
              <a:rPr lang="en-US" altLang="zh-CN" sz="2000" b="1" dirty="0">
                <a:latin typeface="微软雅黑" panose="020B0503020204020204" pitchFamily="34" charset="-122"/>
                <a:ea typeface="微软雅黑" panose="020B0503020204020204" pitchFamily="34" charset="-122"/>
              </a:rPr>
              <a:t>SVM</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7" name="矩形 16"/>
              <p:cNvSpPr/>
              <p:nvPr/>
            </p:nvSpPr>
            <p:spPr>
              <a:xfrm>
                <a:off x="752434" y="1666255"/>
                <a:ext cx="3744447" cy="458331"/>
              </a:xfrm>
              <a:prstGeom prst="rect">
                <a:avLst/>
              </a:prstGeom>
            </p:spPr>
            <p:txBody>
              <a:bodyPr wrap="square">
                <a:spAutoFit/>
              </a:bodyPr>
              <a:lstStyle/>
              <a:p>
                <a:pPr lvl="0" algn="just">
                  <a:lnSpc>
                    <a:spcPct val="150000"/>
                  </a:lnSpc>
                  <a:defRPr/>
                </a:pPr>
                <a:r>
                  <a:rPr lang="zh-CN" altLang="en-US" dirty="0">
                    <a:solidFill>
                      <a:srgbClr val="FF0000"/>
                    </a:solidFill>
                    <a:latin typeface="微软雅黑" panose="020B0503020204020204" pitchFamily="34" charset="-122"/>
                    <a:ea typeface="微软雅黑" panose="020B0503020204020204" pitchFamily="34" charset="-122"/>
                    <a:sym typeface="+mn-ea"/>
                  </a:rPr>
                  <a:t>超平面方程</a:t>
                </a:r>
                <a:r>
                  <a:rPr lang="zh-CN" altLang="en-US" dirty="0">
                    <a:solidFill>
                      <a:prstClr val="black"/>
                    </a:solidFill>
                    <a:latin typeface="微软雅黑" panose="020B0503020204020204" pitchFamily="34" charset="-122"/>
                    <a:ea typeface="微软雅黑" panose="020B0503020204020204" pitchFamily="34" charset="-122"/>
                    <a:sym typeface="+mn-ea"/>
                  </a:rPr>
                  <a:t>：</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𝑓</m:t>
                    </m:r>
                    <m:d>
                      <m:d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dPr>
                      <m:e>
                        <m:r>
                          <a:rPr lang="en-US" altLang="zh-CN" b="0" i="1" smtClean="0">
                            <a:solidFill>
                              <a:prstClr val="black"/>
                            </a:solidFill>
                            <a:latin typeface="Cambria Math" panose="02040503050406030204" pitchFamily="18" charset="0"/>
                            <a:ea typeface="微软雅黑" panose="020B0503020204020204" pitchFamily="34" charset="-122"/>
                            <a:sym typeface="+mn-ea"/>
                          </a:rPr>
                          <m:t>𝑥</m:t>
                        </m:r>
                      </m:e>
                    </m:d>
                    <m:r>
                      <a:rPr lang="en-US" altLang="zh-CN" b="0" i="1" smtClean="0">
                        <a:solidFill>
                          <a:prstClr val="black"/>
                        </a:solidFill>
                        <a:latin typeface="Cambria Math" panose="02040503050406030204" pitchFamily="18" charset="0"/>
                        <a:ea typeface="微软雅黑" panose="020B0503020204020204" pitchFamily="34" charset="-122"/>
                        <a:sym typeface="+mn-ea"/>
                      </a:rPr>
                      <m:t>=</m:t>
                    </m:r>
                    <m:sSup>
                      <m:sSup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pPr>
                      <m:e>
                        <m:r>
                          <a:rPr lang="zh-CN" altLang="en-US" b="1" i="1" smtClean="0">
                            <a:solidFill>
                              <a:prstClr val="black"/>
                            </a:solidFill>
                            <a:latin typeface="Cambria Math" panose="02040503050406030204" pitchFamily="18" charset="0"/>
                            <a:ea typeface="微软雅黑" panose="020B0503020204020204" pitchFamily="34" charset="-122"/>
                            <a:sym typeface="+mn-ea"/>
                          </a:rPr>
                          <m:t>𝝎</m:t>
                        </m:r>
                      </m:e>
                      <m:sup>
                        <m:r>
                          <a:rPr lang="en-US" altLang="zh-CN" b="0" i="1" smtClean="0">
                            <a:solidFill>
                              <a:prstClr val="black"/>
                            </a:solidFill>
                            <a:latin typeface="Cambria Math" panose="02040503050406030204" pitchFamily="18" charset="0"/>
                            <a:ea typeface="微软雅黑" panose="020B0503020204020204" pitchFamily="34" charset="-122"/>
                            <a:sym typeface="+mn-ea"/>
                          </a:rPr>
                          <m:t>𝑇</m:t>
                        </m:r>
                      </m:sup>
                    </m:sSup>
                    <m:r>
                      <a:rPr lang="en-US" altLang="zh-CN" b="1" i="1" smtClean="0">
                        <a:solidFill>
                          <a:prstClr val="black"/>
                        </a:solidFill>
                        <a:latin typeface="Cambria Math" panose="02040503050406030204" pitchFamily="18" charset="0"/>
                        <a:ea typeface="微软雅黑" panose="020B0503020204020204" pitchFamily="34" charset="-122"/>
                        <a:sym typeface="+mn-ea"/>
                      </a:rPr>
                      <m:t>𝒙</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𝑏</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0</m:t>
                    </m:r>
                  </m:oMath>
                </a14:m>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752434" y="1666255"/>
                <a:ext cx="3744447" cy="458331"/>
              </a:xfrm>
              <a:prstGeom prst="rect">
                <a:avLst/>
              </a:prstGeom>
              <a:blipFill rotWithShape="1">
                <a:blip r:embed="rId6"/>
                <a:stretch>
                  <a:fillRect l="-16" t="-3" r="12" b="-2937"/>
                </a:stretch>
              </a:blipFill>
            </p:spPr>
            <p:txBody>
              <a:bodyPr/>
              <a:lstStyle/>
              <a:p>
                <a:r>
                  <a:rPr lang="zh-CN" altLang="en-US">
                    <a:noFill/>
                  </a:rPr>
                  <a:t> </a:t>
                </a:r>
              </a:p>
            </p:txBody>
          </p:sp>
        </mc:Fallback>
      </mc:AlternateContent>
      <p:grpSp>
        <p:nvGrpSpPr>
          <p:cNvPr id="11" name="组合 10"/>
          <p:cNvGrpSpPr/>
          <p:nvPr/>
        </p:nvGrpSpPr>
        <p:grpSpPr>
          <a:xfrm>
            <a:off x="6695648" y="2489159"/>
            <a:ext cx="5261021" cy="3086697"/>
            <a:chOff x="2869392" y="2189391"/>
            <a:chExt cx="5937876" cy="3483815"/>
          </a:xfrm>
        </p:grpSpPr>
        <p:sp>
          <p:nvSpPr>
            <p:cNvPr id="82" name="内容占位符 3"/>
            <p:cNvSpPr txBox="1"/>
            <p:nvPr/>
          </p:nvSpPr>
          <p:spPr>
            <a:xfrm>
              <a:off x="8028499" y="2345674"/>
              <a:ext cx="778769" cy="451135"/>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t>间隔</a:t>
              </a:r>
              <a:endParaRPr lang="zh-CN" altLang="en-US" sz="1400" dirty="0"/>
            </a:p>
          </p:txBody>
        </p:sp>
        <p:cxnSp>
          <p:nvCxnSpPr>
            <p:cNvPr id="83" name="直接箭头连接符 82"/>
            <p:cNvCxnSpPr/>
            <p:nvPr/>
          </p:nvCxnSpPr>
          <p:spPr>
            <a:xfrm flipH="1" flipV="1">
              <a:off x="3724200" y="2206222"/>
              <a:ext cx="0" cy="31216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3713857" y="5327903"/>
              <a:ext cx="381596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484318" y="5226913"/>
              <a:ext cx="309741" cy="347374"/>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grpSp>
          <p:nvGrpSpPr>
            <p:cNvPr id="86" name="组合 85"/>
            <p:cNvGrpSpPr/>
            <p:nvPr/>
          </p:nvGrpSpPr>
          <p:grpSpPr>
            <a:xfrm>
              <a:off x="5116144" y="2943678"/>
              <a:ext cx="136285" cy="133783"/>
              <a:chOff x="5476803" y="2392530"/>
              <a:chExt cx="108000" cy="108000"/>
            </a:xfrm>
          </p:grpSpPr>
          <p:cxnSp>
            <p:nvCxnSpPr>
              <p:cNvPr id="87" name="直接连接符 8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组合 88"/>
            <p:cNvGrpSpPr/>
            <p:nvPr/>
          </p:nvGrpSpPr>
          <p:grpSpPr>
            <a:xfrm>
              <a:off x="4956136" y="3748667"/>
              <a:ext cx="136285" cy="133783"/>
              <a:chOff x="5476803" y="2392530"/>
              <a:chExt cx="108000" cy="108000"/>
            </a:xfrm>
          </p:grpSpPr>
          <p:cxnSp>
            <p:nvCxnSpPr>
              <p:cNvPr id="90" name="直接连接符 8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735842" y="3553066"/>
              <a:ext cx="136285" cy="133783"/>
              <a:chOff x="5476803" y="2392530"/>
              <a:chExt cx="108000" cy="108000"/>
            </a:xfrm>
          </p:grpSpPr>
          <p:cxnSp>
            <p:nvCxnSpPr>
              <p:cNvPr id="93" name="直接连接符 9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280390" y="3833574"/>
              <a:ext cx="136285" cy="133783"/>
              <a:chOff x="5476803" y="2392530"/>
              <a:chExt cx="108000" cy="108000"/>
            </a:xfrm>
          </p:grpSpPr>
          <p:cxnSp>
            <p:nvCxnSpPr>
              <p:cNvPr id="96" name="直接连接符 9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4506297" y="4052203"/>
              <a:ext cx="136285" cy="133783"/>
              <a:chOff x="5476803" y="2392530"/>
              <a:chExt cx="108000" cy="108000"/>
            </a:xfrm>
          </p:grpSpPr>
          <p:cxnSp>
            <p:nvCxnSpPr>
              <p:cNvPr id="99" name="直接连接符 9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47776" y="4044922"/>
              <a:ext cx="136285" cy="133783"/>
              <a:chOff x="5476803" y="2392530"/>
              <a:chExt cx="108000" cy="108000"/>
            </a:xfrm>
          </p:grpSpPr>
          <p:cxnSp>
            <p:nvCxnSpPr>
              <p:cNvPr id="102" name="直接连接符 1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4" name="组合 103"/>
            <p:cNvGrpSpPr/>
            <p:nvPr/>
          </p:nvGrpSpPr>
          <p:grpSpPr>
            <a:xfrm>
              <a:off x="4397685" y="2995482"/>
              <a:ext cx="136285" cy="133783"/>
              <a:chOff x="5476803" y="2392530"/>
              <a:chExt cx="108000" cy="108000"/>
            </a:xfrm>
          </p:grpSpPr>
          <p:cxnSp>
            <p:nvCxnSpPr>
              <p:cNvPr id="105" name="直接连接符 10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7" name="直接连接符 106"/>
            <p:cNvCxnSpPr/>
            <p:nvPr/>
          </p:nvCxnSpPr>
          <p:spPr>
            <a:xfrm>
              <a:off x="6447730" y="436483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801348" y="4222693"/>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5644555" y="491020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5220250" y="478293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6237925" y="473192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6295597"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5566526" y="464040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515872" y="4119094"/>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869490"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4484817" y="2714325"/>
              <a:ext cx="2466781" cy="2373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5665063" y="2797844"/>
              <a:ext cx="136285" cy="133783"/>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0" name="组合 119"/>
            <p:cNvGrpSpPr/>
            <p:nvPr/>
          </p:nvGrpSpPr>
          <p:grpSpPr>
            <a:xfrm>
              <a:off x="5379744" y="3062373"/>
              <a:ext cx="136285" cy="133783"/>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3" name="组合 122"/>
            <p:cNvGrpSpPr/>
            <p:nvPr/>
          </p:nvGrpSpPr>
          <p:grpSpPr>
            <a:xfrm>
              <a:off x="4173175" y="4231047"/>
              <a:ext cx="136285" cy="133783"/>
              <a:chOff x="5476803" y="2392530"/>
              <a:chExt cx="108000" cy="108000"/>
            </a:xfrm>
          </p:grpSpPr>
          <p:cxnSp>
            <p:nvCxnSpPr>
              <p:cNvPr id="124" name="直接连接符 1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6" name="组合 125"/>
            <p:cNvGrpSpPr/>
            <p:nvPr/>
          </p:nvGrpSpPr>
          <p:grpSpPr>
            <a:xfrm>
              <a:off x="4759051" y="3223402"/>
              <a:ext cx="136285" cy="133783"/>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9" name="组合 128"/>
            <p:cNvGrpSpPr/>
            <p:nvPr/>
          </p:nvGrpSpPr>
          <p:grpSpPr>
            <a:xfrm>
              <a:off x="4303599" y="3503910"/>
              <a:ext cx="136285" cy="133783"/>
              <a:chOff x="5476803" y="2392530"/>
              <a:chExt cx="108000" cy="108000"/>
            </a:xfrm>
          </p:grpSpPr>
          <p:cxnSp>
            <p:nvCxnSpPr>
              <p:cNvPr id="130" name="直接连接符 12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2" name="直接连接符 131"/>
            <p:cNvCxnSpPr/>
            <p:nvPr/>
          </p:nvCxnSpPr>
          <p:spPr>
            <a:xfrm>
              <a:off x="6019636" y="488972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155921" y="429793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295597" y="390046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6747532" y="3617291"/>
              <a:ext cx="13628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36" name="对象 135"/>
            <p:cNvGraphicFramePr>
              <a:graphicFrameLocks noChangeAspect="1"/>
            </p:cNvGraphicFramePr>
            <p:nvPr/>
          </p:nvGraphicFramePr>
          <p:xfrm>
            <a:off x="6951598" y="5405640"/>
            <a:ext cx="280830" cy="267566"/>
          </p:xfrm>
          <a:graphic>
            <a:graphicData uri="http://schemas.openxmlformats.org/presentationml/2006/ole">
              <mc:AlternateContent xmlns:mc="http://schemas.openxmlformats.org/markup-compatibility/2006">
                <mc:Choice xmlns:v="urn:schemas-microsoft-com:vml" Requires="v">
                  <p:oleObj spid="_x0000_s2136" name="Formula" r:id="rId7" imgW="1028700" imgH="981075" progId="Equation.Ribbit">
                    <p:embed/>
                  </p:oleObj>
                </mc:Choice>
                <mc:Fallback>
                  <p:oleObj name="Formula" r:id="rId7" imgW="1028700" imgH="981075" progId="Equation.Ribbit">
                    <p:embed/>
                    <p:pic>
                      <p:nvPicPr>
                        <p:cNvPr id="0" name="对象 181"/>
                        <p:cNvPicPr/>
                        <p:nvPr/>
                      </p:nvPicPr>
                      <p:blipFill>
                        <a:blip r:embed="rId8"/>
                        <a:stretch>
                          <a:fillRect/>
                        </a:stretch>
                      </p:blipFill>
                      <p:spPr>
                        <a:xfrm>
                          <a:off x="6951598" y="5405640"/>
                          <a:ext cx="280830" cy="267566"/>
                        </a:xfrm>
                        <a:prstGeom prst="rect">
                          <a:avLst/>
                        </a:prstGeom>
                      </p:spPr>
                    </p:pic>
                  </p:oleObj>
                </mc:Fallback>
              </mc:AlternateContent>
            </a:graphicData>
          </a:graphic>
        </p:graphicFrame>
        <p:graphicFrame>
          <p:nvGraphicFramePr>
            <p:cNvPr id="137" name="对象 136"/>
            <p:cNvGraphicFramePr>
              <a:graphicFrameLocks noChangeAspect="1"/>
            </p:cNvGraphicFramePr>
            <p:nvPr/>
          </p:nvGraphicFramePr>
          <p:xfrm>
            <a:off x="3301934" y="2454439"/>
            <a:ext cx="290739" cy="267566"/>
          </p:xfrm>
          <a:graphic>
            <a:graphicData uri="http://schemas.openxmlformats.org/presentationml/2006/ole">
              <mc:AlternateContent xmlns:mc="http://schemas.openxmlformats.org/markup-compatibility/2006">
                <mc:Choice xmlns:v="urn:schemas-microsoft-com:vml" Requires="v">
                  <p:oleObj spid="_x0000_s2137" name="Formula" r:id="rId9" imgW="1057275" imgH="981075" progId="Equation.Ribbit">
                    <p:embed/>
                  </p:oleObj>
                </mc:Choice>
                <mc:Fallback>
                  <p:oleObj name="Formula" r:id="rId9" imgW="1057275" imgH="981075" progId="Equation.Ribbit">
                    <p:embed/>
                    <p:pic>
                      <p:nvPicPr>
                        <p:cNvPr id="0" name="对象 182"/>
                        <p:cNvPicPr/>
                        <p:nvPr/>
                      </p:nvPicPr>
                      <p:blipFill>
                        <a:blip r:embed="rId10"/>
                        <a:stretch>
                          <a:fillRect/>
                        </a:stretch>
                      </p:blipFill>
                      <p:spPr>
                        <a:xfrm>
                          <a:off x="3301934" y="2454439"/>
                          <a:ext cx="290739" cy="267566"/>
                        </a:xfrm>
                        <a:prstGeom prst="rect">
                          <a:avLst/>
                        </a:prstGeom>
                      </p:spPr>
                    </p:pic>
                  </p:oleObj>
                </mc:Fallback>
              </mc:AlternateContent>
            </a:graphicData>
          </a:graphic>
        </p:graphicFrame>
        <p:cxnSp>
          <p:nvCxnSpPr>
            <p:cNvPr id="138" name="直接连接符 137"/>
            <p:cNvCxnSpPr/>
            <p:nvPr/>
          </p:nvCxnSpPr>
          <p:spPr>
            <a:xfrm flipV="1">
              <a:off x="4773286" y="2903108"/>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4284491" y="2450816"/>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4896115" y="3997776"/>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1" name="椭圆 140"/>
            <p:cNvSpPr/>
            <p:nvPr/>
          </p:nvSpPr>
          <p:spPr>
            <a:xfrm>
              <a:off x="5168558" y="4674248"/>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2" name="椭圆 141"/>
            <p:cNvSpPr/>
            <p:nvPr/>
          </p:nvSpPr>
          <p:spPr>
            <a:xfrm>
              <a:off x="5761522" y="4107900"/>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3" name="右大括号 173"/>
            <p:cNvSpPr/>
            <p:nvPr/>
          </p:nvSpPr>
          <p:spPr>
            <a:xfrm rot="19020000">
              <a:off x="6911076" y="2347436"/>
              <a:ext cx="181713" cy="668916"/>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144" name="任意多边形 193"/>
            <p:cNvSpPr/>
            <p:nvPr/>
          </p:nvSpPr>
          <p:spPr>
            <a:xfrm>
              <a:off x="5975610" y="2492567"/>
              <a:ext cx="234382" cy="460158"/>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5" name="任意多边形 194"/>
            <p:cNvSpPr/>
            <p:nvPr/>
          </p:nvSpPr>
          <p:spPr>
            <a:xfrm>
              <a:off x="6480746" y="3688981"/>
              <a:ext cx="472769" cy="30752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6" name="任意多边形 195"/>
            <p:cNvSpPr/>
            <p:nvPr/>
          </p:nvSpPr>
          <p:spPr>
            <a:xfrm>
              <a:off x="6593970" y="3092191"/>
              <a:ext cx="472769" cy="301364"/>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7" name="直接连接符 146"/>
            <p:cNvCxnSpPr/>
            <p:nvPr/>
          </p:nvCxnSpPr>
          <p:spPr>
            <a:xfrm flipH="1" flipV="1">
              <a:off x="5177269" y="3010569"/>
              <a:ext cx="714190" cy="73809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8" name="右大括号 173"/>
            <p:cNvSpPr/>
            <p:nvPr/>
          </p:nvSpPr>
          <p:spPr>
            <a:xfrm rot="18960000" flipH="1">
              <a:off x="5386444" y="2982443"/>
              <a:ext cx="136285" cy="936482"/>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pic>
          <p:nvPicPr>
            <p:cNvPr id="149" name="图片 14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8009" y="3223402"/>
              <a:ext cx="1341236" cy="310923"/>
            </a:xfrm>
            <a:prstGeom prst="rect">
              <a:avLst/>
            </a:prstGeom>
          </p:spPr>
        </p:pic>
        <p:pic>
          <p:nvPicPr>
            <p:cNvPr id="150" name="图片 1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2295" y="2189391"/>
              <a:ext cx="1335140" cy="304826"/>
            </a:xfrm>
            <a:prstGeom prst="rect">
              <a:avLst/>
            </a:prstGeom>
          </p:spPr>
        </p:pic>
        <p:pic>
          <p:nvPicPr>
            <p:cNvPr id="151" name="图片 1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2645" y="3826140"/>
              <a:ext cx="1518036" cy="304826"/>
            </a:xfrm>
            <a:prstGeom prst="rect">
              <a:avLst/>
            </a:prstGeom>
          </p:spPr>
        </p:pic>
        <p:pic>
          <p:nvPicPr>
            <p:cNvPr id="152" name="图片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59290" y="3481965"/>
              <a:ext cx="121931" cy="219475"/>
            </a:xfrm>
            <a:prstGeom prst="rect">
              <a:avLst/>
            </a:prstGeom>
          </p:spPr>
        </p:pic>
        <p:sp>
          <p:nvSpPr>
            <p:cNvPr id="153" name="内容占位符 3"/>
            <p:cNvSpPr txBox="1"/>
            <p:nvPr/>
          </p:nvSpPr>
          <p:spPr>
            <a:xfrm>
              <a:off x="2869392" y="4802985"/>
              <a:ext cx="1029777" cy="303654"/>
            </a:xfrm>
            <a:prstGeom prst="rect">
              <a:avLst/>
            </a:prstGeom>
          </p:spPr>
          <p:txBody>
            <a:bodyPr vert="horz" lIns="91440" tIns="46800" rIns="91440" bIns="45720" rtlCol="0">
              <a:normAutofit lnSpcReduction="100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t>支持向量</a:t>
              </a:r>
              <a:endParaRPr lang="zh-CN" altLang="en-US" sz="1400" dirty="0"/>
            </a:p>
          </p:txBody>
        </p:sp>
        <p:pic>
          <p:nvPicPr>
            <p:cNvPr id="154" name="图片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67066" y="2217638"/>
              <a:ext cx="951058" cy="579170"/>
            </a:xfrm>
            <a:prstGeom prst="rect">
              <a:avLst/>
            </a:prstGeom>
          </p:spPr>
        </p:pic>
        <p:cxnSp>
          <p:nvCxnSpPr>
            <p:cNvPr id="8" name="直接箭头连接符 7"/>
            <p:cNvCxnSpPr>
              <a:stCxn id="153" idx="3"/>
              <a:endCxn id="140" idx="4"/>
            </p:cNvCxnSpPr>
            <p:nvPr/>
          </p:nvCxnSpPr>
          <p:spPr>
            <a:xfrm flipV="1">
              <a:off x="3899169" y="4220748"/>
              <a:ext cx="1110517" cy="7340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53" idx="3"/>
              <a:endCxn id="141" idx="3"/>
            </p:cNvCxnSpPr>
            <p:nvPr/>
          </p:nvCxnSpPr>
          <p:spPr>
            <a:xfrm flipV="1">
              <a:off x="3899169" y="4864568"/>
              <a:ext cx="1302653" cy="90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0" name="内容占位符 3"/>
                <p:cNvSpPr txBox="1"/>
                <p:nvPr/>
              </p:nvSpPr>
              <p:spPr>
                <a:xfrm>
                  <a:off x="4893301" y="2669453"/>
                  <a:ext cx="321089" cy="307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zh-CN" sz="1400" b="1" i="1" smtClean="0">
                            <a:solidFill>
                              <a:srgbClr val="00B0F0"/>
                            </a:solidFill>
                            <a:latin typeface="Cambria Math" panose="02040503050406030204" pitchFamily="18" charset="0"/>
                          </a:rPr>
                          <m:t>𝑿</m:t>
                        </m:r>
                      </m:oMath>
                    </m:oMathPara>
                  </a14:m>
                  <a:endParaRPr lang="zh-CN" altLang="en-US" sz="1400" b="1" dirty="0">
                    <a:solidFill>
                      <a:srgbClr val="00B0F0"/>
                    </a:solidFill>
                  </a:endParaRPr>
                </a:p>
              </p:txBody>
            </p:sp>
          </mc:Choice>
          <mc:Fallback>
            <p:sp>
              <p:nvSpPr>
                <p:cNvPr id="160" name="内容占位符 3"/>
                <p:cNvSpPr txBox="1">
                  <a:spLocks noRot="1" noChangeAspect="1" noMove="1" noResize="1" noEditPoints="1" noAdjustHandles="1" noChangeArrowheads="1" noChangeShapeType="1" noTextEdit="1"/>
                </p:cNvSpPr>
                <p:nvPr/>
              </p:nvSpPr>
              <p:spPr>
                <a:xfrm>
                  <a:off x="4893301" y="2669453"/>
                  <a:ext cx="321089" cy="307134"/>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1" name="内容占位符 3"/>
                <p:cNvSpPr txBox="1"/>
                <p:nvPr/>
              </p:nvSpPr>
              <p:spPr>
                <a:xfrm>
                  <a:off x="5802087" y="3711497"/>
                  <a:ext cx="321089" cy="307134"/>
                </a:xfrm>
                <a:prstGeom prst="rect">
                  <a:avLst/>
                </a:prstGeom>
              </p:spPr>
              <p:txBody>
                <a:bodyPr vert="horz" lIns="91440" tIns="46800" rIns="91440" bIns="45720" rtlCol="0">
                  <a:normAutofit fontScale="925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1400" b="1" i="1" smtClean="0">
                                <a:solidFill>
                                  <a:srgbClr val="00B0F0"/>
                                </a:solidFill>
                                <a:latin typeface="Cambria Math" panose="02040503050406030204" pitchFamily="18" charset="0"/>
                              </a:rPr>
                            </m:ctrlPr>
                          </m:sSupPr>
                          <m:e>
                            <m:r>
                              <a:rPr lang="en-US" altLang="zh-CN" sz="1400" b="1" i="1" smtClean="0">
                                <a:solidFill>
                                  <a:srgbClr val="00B0F0"/>
                                </a:solidFill>
                                <a:latin typeface="Cambria Math" panose="02040503050406030204" pitchFamily="18" charset="0"/>
                              </a:rPr>
                              <m:t>𝑿</m:t>
                            </m:r>
                          </m:e>
                          <m:sup>
                            <m:r>
                              <a:rPr lang="en-US" altLang="zh-CN" sz="1400" b="1" i="1" smtClean="0">
                                <a:solidFill>
                                  <a:srgbClr val="00B0F0"/>
                                </a:solidFill>
                                <a:latin typeface="Cambria Math" panose="02040503050406030204" pitchFamily="18" charset="0"/>
                              </a:rPr>
                              <m:t>′</m:t>
                            </m:r>
                          </m:sup>
                        </m:sSup>
                      </m:oMath>
                    </m:oMathPara>
                  </a14:m>
                  <a:endParaRPr lang="zh-CN" altLang="en-US" sz="1400" b="1" dirty="0">
                    <a:solidFill>
                      <a:srgbClr val="00B0F0"/>
                    </a:solidFill>
                  </a:endParaRPr>
                </a:p>
              </p:txBody>
            </p:sp>
          </mc:Choice>
          <mc:Fallback>
            <p:sp>
              <p:nvSpPr>
                <p:cNvPr id="161" name="内容占位符 3"/>
                <p:cNvSpPr txBox="1">
                  <a:spLocks noRot="1" noChangeAspect="1" noMove="1" noResize="1" noEditPoints="1" noAdjustHandles="1" noChangeArrowheads="1" noChangeShapeType="1" noTextEdit="1"/>
                </p:cNvSpPr>
                <p:nvPr/>
              </p:nvSpPr>
              <p:spPr>
                <a:xfrm>
                  <a:off x="5802087" y="3711497"/>
                  <a:ext cx="321089" cy="307134"/>
                </a:xfrm>
                <a:prstGeom prst="rect">
                  <a:avLst/>
                </a:prstGeom>
                <a:blipFill rotWithShape="1">
                  <a:blip r:embed="rId1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5" name="矩形 154"/>
              <p:cNvSpPr/>
              <p:nvPr/>
            </p:nvSpPr>
            <p:spPr>
              <a:xfrm>
                <a:off x="752433" y="2120302"/>
                <a:ext cx="5106669" cy="3826753"/>
              </a:xfrm>
              <a:prstGeom prst="rect">
                <a:avLst/>
              </a:prstGeom>
            </p:spPr>
            <p:txBody>
              <a:bodyPr wrap="square">
                <a:spAutoFit/>
              </a:bodyPr>
              <a:lstStyle/>
              <a:p>
                <a:pPr lvl="0" algn="just">
                  <a:lnSpc>
                    <a:spcPct val="150000"/>
                  </a:lnSpc>
                  <a:defRPr/>
                </a:pPr>
                <a:r>
                  <a:rPr lang="zh-CN" altLang="en-US" b="1" dirty="0">
                    <a:solidFill>
                      <a:srgbClr val="FF0000"/>
                    </a:solidFill>
                    <a:latin typeface="微软雅黑" panose="020B0503020204020204" pitchFamily="34" charset="-122"/>
                    <a:ea typeface="微软雅黑" panose="020B0503020204020204" pitchFamily="34" charset="-122"/>
                    <a:sym typeface="+mn-ea"/>
                  </a:rPr>
                  <a:t>点到超平面的距离</a:t>
                </a:r>
                <a:r>
                  <a:rPr lang="zh-CN" altLang="en-US" dirty="0">
                    <a:solidFill>
                      <a:prstClr val="black"/>
                    </a:solidFill>
                    <a:latin typeface="微软雅黑" panose="020B0503020204020204" pitchFamily="34" charset="-122"/>
                    <a:ea typeface="微软雅黑" panose="020B0503020204020204" pitchFamily="34" charset="-122"/>
                    <a:sym typeface="+mn-ea"/>
                  </a:rPr>
                  <a:t>：</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𝑋</m:t>
                    </m:r>
                    <m:r>
                      <a:rPr lang="en-US" altLang="zh-CN" b="0" i="1" smtClean="0">
                        <a:solidFill>
                          <a:prstClr val="black"/>
                        </a:solidFill>
                        <a:latin typeface="Cambria Math" panose="02040503050406030204" pitchFamily="18" charset="0"/>
                        <a:ea typeface="微软雅黑" panose="020B0503020204020204" pitchFamily="34" charset="-122"/>
                        <a:sym typeface="+mn-ea"/>
                      </a:rPr>
                      <m:t>=</m:t>
                    </m:r>
                    <m:sSup>
                      <m:sSup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sSupPr>
                      <m:e>
                        <m:r>
                          <a:rPr lang="en-US" altLang="zh-CN" b="0" i="1" smtClean="0">
                            <a:solidFill>
                              <a:prstClr val="black"/>
                            </a:solidFill>
                            <a:latin typeface="Cambria Math" panose="02040503050406030204" pitchFamily="18" charset="0"/>
                            <a:ea typeface="微软雅黑" panose="020B0503020204020204" pitchFamily="34" charset="-122"/>
                            <a:sym typeface="+mn-ea"/>
                          </a:rPr>
                          <m:t>𝑋</m:t>
                        </m:r>
                      </m:e>
                      <m:sup>
                        <m:r>
                          <a:rPr lang="en-US" altLang="zh-CN" b="0" i="1" smtClean="0">
                            <a:solidFill>
                              <a:prstClr val="black"/>
                            </a:solidFill>
                            <a:latin typeface="Cambria Math" panose="02040503050406030204" pitchFamily="18" charset="0"/>
                            <a:ea typeface="微软雅黑" panose="020B0503020204020204" pitchFamily="34" charset="-122"/>
                            <a:sym typeface="+mn-ea"/>
                          </a:rPr>
                          <m:t>′</m:t>
                        </m:r>
                      </m:sup>
                    </m:sSup>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b="0" i="1" smtClean="0">
                        <a:solidFill>
                          <a:srgbClr val="FF0000"/>
                        </a:solidFill>
                        <a:latin typeface="Cambria Math" panose="02040503050406030204" pitchFamily="18" charset="0"/>
                        <a:ea typeface="微软雅黑" panose="020B0503020204020204" pitchFamily="34" charset="-122"/>
                        <a:sym typeface="+mn-ea"/>
                      </a:rPr>
                      <m:t>𝛾</m:t>
                    </m:r>
                    <m:f>
                      <m:f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fPr>
                      <m:num>
                        <m:r>
                          <a:rPr lang="zh-CN" altLang="en-US" b="0" i="1" smtClean="0">
                            <a:solidFill>
                              <a:prstClr val="black"/>
                            </a:solidFill>
                            <a:latin typeface="Cambria Math" panose="02040503050406030204" pitchFamily="18" charset="0"/>
                            <a:ea typeface="微软雅黑" panose="020B0503020204020204" pitchFamily="34" charset="-122"/>
                            <a:sym typeface="+mn-ea"/>
                          </a:rPr>
                          <m:t>𝜔</m:t>
                        </m:r>
                      </m:num>
                      <m:den>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b="0" i="1" smtClean="0">
                            <a:solidFill>
                              <a:prstClr val="black"/>
                            </a:solidFill>
                            <a:latin typeface="Cambria Math" panose="02040503050406030204" pitchFamily="18" charset="0"/>
                            <a:ea typeface="微软雅黑" panose="020B0503020204020204" pitchFamily="34" charset="-122"/>
                            <a:sym typeface="+mn-ea"/>
                          </a:rPr>
                          <m:t>𝜔</m:t>
                        </m:r>
                        <m:r>
                          <a:rPr lang="en-US" altLang="zh-CN" b="0" i="1" smtClean="0">
                            <a:solidFill>
                              <a:prstClr val="black"/>
                            </a:solidFill>
                            <a:latin typeface="Cambria Math" panose="02040503050406030204" pitchFamily="18" charset="0"/>
                            <a:ea typeface="微软雅黑" panose="020B0503020204020204" pitchFamily="34" charset="-122"/>
                            <a:sym typeface="+mn-ea"/>
                          </a:rPr>
                          <m:t>||</m:t>
                        </m:r>
                      </m:den>
                    </m:f>
                  </m:oMath>
                </a14:m>
                <a:r>
                  <a:rPr lang="zh-CN" altLang="en-US" dirty="0">
                    <a:solidFill>
                      <a:prstClr val="black"/>
                    </a:solidFill>
                    <a:latin typeface="微软雅黑" panose="020B0503020204020204" pitchFamily="34" charset="-122"/>
                    <a:ea typeface="微软雅黑" panose="020B0503020204020204" pitchFamily="34" charset="-122"/>
                    <a:sym typeface="+mn-ea"/>
                  </a:rPr>
                  <a:t>（前提）</a:t>
                </a:r>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sym typeface="+mn-ea"/>
                  </a:rPr>
                  <a:t>将上式代入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𝑓</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𝑥</m:t>
                    </m:r>
                    <m:r>
                      <a:rPr lang="en-US" altLang="zh-CN" b="0" i="1" smtClean="0">
                        <a:solidFill>
                          <a:prstClr val="black"/>
                        </a:solidFill>
                        <a:latin typeface="Cambria Math" panose="02040503050406030204" pitchFamily="18" charset="0"/>
                        <a:ea typeface="微软雅黑" panose="020B0503020204020204" pitchFamily="34" charset="-122"/>
                        <a:sym typeface="+mn-ea"/>
                      </a:rPr>
                      <m:t>)</m:t>
                    </m:r>
                  </m:oMath>
                </a14:m>
                <a:r>
                  <a:rPr lang="zh-CN" altLang="en-US" dirty="0">
                    <a:solidFill>
                      <a:prstClr val="black"/>
                    </a:solidFill>
                    <a:latin typeface="微软雅黑" panose="020B0503020204020204" pitchFamily="34" charset="-122"/>
                    <a:ea typeface="微软雅黑" panose="020B0503020204020204" pitchFamily="34" charset="-122"/>
                    <a:sym typeface="+mn-ea"/>
                  </a:rPr>
                  <a:t>，得</a:t>
                </a:r>
                <a:r>
                  <a:rPr lang="en-US" altLang="zh-CN" dirty="0">
                    <a:solidFill>
                      <a:prstClr val="black"/>
                    </a:solidFill>
                    <a:latin typeface="微软雅黑" panose="020B0503020204020204" pitchFamily="34" charset="-122"/>
                    <a:ea typeface="微软雅黑" panose="020B0503020204020204" pitchFamily="34" charset="-122"/>
                    <a:sym typeface="+mn-ea"/>
                  </a:rPr>
                  <a:t>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𝑓</m:t>
                    </m:r>
                    <m:d>
                      <m:d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dPr>
                      <m:e>
                        <m:r>
                          <a:rPr lang="en-US" altLang="zh-CN" b="0" i="1" smtClean="0">
                            <a:solidFill>
                              <a:prstClr val="black"/>
                            </a:solidFill>
                            <a:latin typeface="Cambria Math" panose="02040503050406030204" pitchFamily="18" charset="0"/>
                            <a:ea typeface="微软雅黑" panose="020B0503020204020204" pitchFamily="34" charset="-122"/>
                            <a:sym typeface="+mn-ea"/>
                          </a:rPr>
                          <m:t>𝑋</m:t>
                        </m:r>
                      </m:e>
                    </m:d>
                    <m:r>
                      <a:rPr lang="en-US" altLang="zh-CN" b="0" i="1" smtClean="0">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r>
                      <a:rPr lang="en-US" altLang="zh-CN" b="0" i="1" smtClean="0">
                        <a:solidFill>
                          <a:prstClr val="black"/>
                        </a:solidFill>
                        <a:latin typeface="Cambria Math" panose="02040503050406030204" pitchFamily="18" charset="0"/>
                        <a:ea typeface="微软雅黑" panose="020B0503020204020204" pitchFamily="34" charset="-122"/>
                        <a:sym typeface="+mn-ea"/>
                      </a:rPr>
                      <m:t>𝑋</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oMath>
                </a14:m>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sym typeface="+mn-ea"/>
                  </a:rPr>
                  <a:t>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en-US" altLang="zh-CN" i="1">
                            <a:solidFill>
                              <a:prstClr val="black"/>
                            </a:solidFill>
                            <a:latin typeface="Cambria Math" panose="02040503050406030204" pitchFamily="18" charset="0"/>
                            <a:ea typeface="微软雅黑" panose="020B0503020204020204" pitchFamily="34" charset="-122"/>
                            <a:sym typeface="+mn-ea"/>
                          </a:rPr>
                          <m:t>𝑋</m:t>
                        </m:r>
                      </m:e>
                      <m:sup>
                        <m:r>
                          <a:rPr lang="en-US" altLang="zh-CN" i="1">
                            <a:solidFill>
                              <a:prstClr val="black"/>
                            </a:solidFill>
                            <a:latin typeface="Cambria Math" panose="02040503050406030204" pitchFamily="18" charset="0"/>
                            <a:ea typeface="微软雅黑" panose="020B0503020204020204" pitchFamily="34" charset="-122"/>
                            <a:sym typeface="+mn-ea"/>
                          </a:rPr>
                          <m:t>′</m:t>
                        </m:r>
                      </m:sup>
                    </m:sSup>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𝛾</m:t>
                    </m:r>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r>
                          <a:rPr lang="zh-CN" altLang="en-US" i="1">
                            <a:solidFill>
                              <a:prstClr val="black"/>
                            </a:solidFill>
                            <a:latin typeface="Cambria Math" panose="02040503050406030204" pitchFamily="18" charset="0"/>
                            <a:ea typeface="微软雅黑" panose="020B0503020204020204" pitchFamily="34" charset="-122"/>
                            <a:sym typeface="+mn-ea"/>
                          </a:rPr>
                          <m:t>𝜔</m:t>
                        </m:r>
                      </m:num>
                      <m:den>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den>
                    </m:f>
                  </m:oMath>
                </a14:m>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sym typeface="+mn-ea"/>
                  </a:rPr>
                  <a:t>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0</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𝛾</m:t>
                    </m:r>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sSup>
                          <m:sSup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pPr>
                          <m:e>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b="0" i="1" smtClean="0">
                                <a:solidFill>
                                  <a:prstClr val="black"/>
                                </a:solidFill>
                                <a:latin typeface="Cambria Math" panose="02040503050406030204" pitchFamily="18" charset="0"/>
                                <a:ea typeface="微软雅黑" panose="020B0503020204020204" pitchFamily="34" charset="-122"/>
                                <a:sym typeface="+mn-ea"/>
                              </a:rPr>
                              <m:t>||</m:t>
                            </m:r>
                          </m:e>
                          <m:sup>
                            <m:r>
                              <a:rPr lang="en-US" altLang="zh-CN" b="0" i="1" smtClean="0">
                                <a:solidFill>
                                  <a:prstClr val="black"/>
                                </a:solidFill>
                                <a:latin typeface="Cambria Math" panose="02040503050406030204" pitchFamily="18" charset="0"/>
                                <a:ea typeface="微软雅黑" panose="020B0503020204020204" pitchFamily="34" charset="-122"/>
                                <a:sym typeface="+mn-ea"/>
                              </a:rPr>
                              <m:t>2</m:t>
                            </m:r>
                          </m:sup>
                        </m:sSup>
                      </m:num>
                      <m:den>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den>
                    </m:f>
                  </m:oMath>
                </a14:m>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sym typeface="+mn-ea"/>
                  </a:rPr>
                  <a:t>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𝛾</m:t>
                    </m:r>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oMath>
                </a14:m>
                <a:endParaRPr lang="en-US" altLang="zh-CN" dirty="0">
                  <a:solidFill>
                    <a:prstClr val="black"/>
                  </a:solidFill>
                  <a:latin typeface="微软雅黑" panose="020B0503020204020204" pitchFamily="34" charset="-122"/>
                  <a:ea typeface="微软雅黑" panose="020B0503020204020204" pitchFamily="34" charset="-122"/>
                  <a:sym typeface="+mn-ea"/>
                </a:endParaRPr>
              </a:p>
              <a:p>
                <a:pPr lvl="0" algn="just">
                  <a:lnSpc>
                    <a:spcPct val="150000"/>
                  </a:lnSpc>
                  <a:defRPr/>
                </a:pPr>
                <a14:m>
                  <m:oMathPara xmlns:m="http://schemas.openxmlformats.org/officeDocument/2006/math">
                    <m:oMathParaPr>
                      <m:jc m:val="centerGroup"/>
                    </m:oMathParaPr>
                    <m:oMath xmlns:m="http://schemas.openxmlformats.org/officeDocument/2006/math">
                      <m:r>
                        <a:rPr lang="zh-CN" altLang="en-US" i="1" smtClean="0">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𝛾</m:t>
                      </m:r>
                      <m:r>
                        <a:rPr lang="en-US" altLang="zh-CN" b="0" i="1" smtClean="0">
                          <a:solidFill>
                            <a:prstClr val="black"/>
                          </a:solidFill>
                          <a:latin typeface="Cambria Math" panose="02040503050406030204" pitchFamily="18" charset="0"/>
                          <a:ea typeface="微软雅黑" panose="020B0503020204020204" pitchFamily="34" charset="-122"/>
                          <a:sym typeface="+mn-ea"/>
                        </a:rPr>
                        <m:t>=</m:t>
                      </m:r>
                      <m:f>
                        <m:fPr>
                          <m:ctrlPr>
                            <a:rPr lang="en-US" altLang="zh-CN" b="0" i="1" smtClean="0">
                              <a:solidFill>
                                <a:prstClr val="black"/>
                              </a:solidFill>
                              <a:latin typeface="Cambria Math" panose="02040503050406030204" pitchFamily="18" charset="0"/>
                              <a:ea typeface="微软雅黑" panose="020B0503020204020204" pitchFamily="34" charset="-122"/>
                              <a:sym typeface="+mn-ea"/>
                            </a:rPr>
                          </m:ctrlPr>
                        </m:fPr>
                        <m:num>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𝑓</m:t>
                          </m:r>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r>
                                <a:rPr lang="en-US" altLang="zh-CN" i="1">
                                  <a:solidFill>
                                    <a:prstClr val="black"/>
                                  </a:solidFill>
                                  <a:latin typeface="Cambria Math" panose="02040503050406030204" pitchFamily="18" charset="0"/>
                                  <a:ea typeface="微软雅黑" panose="020B0503020204020204" pitchFamily="34" charset="-122"/>
                                  <a:sym typeface="+mn-ea"/>
                                </a:rPr>
                                <m:t>𝑋</m:t>
                              </m:r>
                            </m:e>
                          </m:d>
                          <m:r>
                            <a:rPr lang="en-US" altLang="zh-CN" b="0" i="1" smtClean="0">
                              <a:solidFill>
                                <a:prstClr val="black"/>
                              </a:solidFill>
                              <a:latin typeface="Cambria Math" panose="02040503050406030204" pitchFamily="18" charset="0"/>
                              <a:ea typeface="微软雅黑" panose="020B0503020204020204" pitchFamily="34" charset="-122"/>
                              <a:sym typeface="+mn-ea"/>
                            </a:rPr>
                            <m:t>|</m:t>
                          </m:r>
                        </m:num>
                        <m:den>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b="0" i="1" smtClean="0">
                              <a:solidFill>
                                <a:prstClr val="black"/>
                              </a:solidFill>
                              <a:latin typeface="Cambria Math" panose="02040503050406030204" pitchFamily="18" charset="0"/>
                              <a:ea typeface="微软雅黑" panose="020B0503020204020204" pitchFamily="34" charset="-122"/>
                              <a:sym typeface="+mn-ea"/>
                            </a:rPr>
                            <m:t>||</m:t>
                          </m:r>
                        </m:den>
                      </m:f>
                    </m:oMath>
                  </m:oMathPara>
                </a14:m>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mc:Choice>
        <mc:Fallback>
          <p:sp>
            <p:nvSpPr>
              <p:cNvPr id="155" name="矩形 154"/>
              <p:cNvSpPr>
                <a:spLocks noRot="1" noChangeAspect="1" noMove="1" noResize="1" noEditPoints="1" noAdjustHandles="1" noChangeArrowheads="1" noChangeShapeType="1" noTextEdit="1"/>
              </p:cNvSpPr>
              <p:nvPr/>
            </p:nvSpPr>
            <p:spPr>
              <a:xfrm>
                <a:off x="752433" y="2120302"/>
                <a:ext cx="5106669" cy="3826753"/>
              </a:xfrm>
              <a:prstGeom prst="rect">
                <a:avLst/>
              </a:prstGeom>
              <a:blipFill rotWithShape="1">
                <a:blip r:embed="rId18"/>
                <a:stretch>
                  <a:fillRect l="-12" t="-1" r="12" b="7"/>
                </a:stretch>
              </a:blipFill>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9425" y="951861"/>
            <a:ext cx="2885850"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线性可分</a:t>
            </a:r>
            <a:r>
              <a:rPr lang="en-US" altLang="zh-CN" sz="2000" b="1" dirty="0">
                <a:latin typeface="微软雅黑" panose="020B0503020204020204" pitchFamily="34" charset="-122"/>
                <a:ea typeface="微软雅黑" panose="020B0503020204020204" pitchFamily="34" charset="-122"/>
              </a:rPr>
              <a:t>SVM</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机器学习的常用方法</a:t>
            </a:r>
            <a:endParaRPr kumimoji="0" lang="zh-CN" altLang="en-US" sz="2400" b="0"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grpSp>
        <p:nvGrpSpPr>
          <p:cNvPr id="11" name="组合 10"/>
          <p:cNvGrpSpPr/>
          <p:nvPr/>
        </p:nvGrpSpPr>
        <p:grpSpPr>
          <a:xfrm>
            <a:off x="7350926" y="2250166"/>
            <a:ext cx="4841074" cy="2957214"/>
            <a:chOff x="2869392" y="2189391"/>
            <a:chExt cx="5937876" cy="3483815"/>
          </a:xfrm>
        </p:grpSpPr>
        <p:sp>
          <p:nvSpPr>
            <p:cNvPr id="82" name="内容占位符 3"/>
            <p:cNvSpPr txBox="1"/>
            <p:nvPr/>
          </p:nvSpPr>
          <p:spPr>
            <a:xfrm>
              <a:off x="8028499" y="2345674"/>
              <a:ext cx="778769" cy="451135"/>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t>间隔</a:t>
              </a:r>
              <a:endParaRPr lang="zh-CN" altLang="en-US" sz="1400" dirty="0"/>
            </a:p>
          </p:txBody>
        </p:sp>
        <p:cxnSp>
          <p:nvCxnSpPr>
            <p:cNvPr id="83" name="直接箭头连接符 82"/>
            <p:cNvCxnSpPr/>
            <p:nvPr/>
          </p:nvCxnSpPr>
          <p:spPr>
            <a:xfrm flipH="1" flipV="1">
              <a:off x="3724200" y="2206222"/>
              <a:ext cx="0" cy="3121607"/>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cxnSp>
          <p:nvCxnSpPr>
            <p:cNvPr id="84" name="直接箭头连接符 83"/>
            <p:cNvCxnSpPr/>
            <p:nvPr/>
          </p:nvCxnSpPr>
          <p:spPr>
            <a:xfrm>
              <a:off x="3713857" y="5327903"/>
              <a:ext cx="3815968" cy="0"/>
            </a:xfrm>
            <a:prstGeom prst="straightConnector1">
              <a:avLst/>
            </a:prstGeom>
            <a:ln w="19050">
              <a:headEnd type="none" w="med" len="lg"/>
              <a:tailEnd type="triangle" w="lg" len="lg"/>
            </a:ln>
          </p:spPr>
          <p:style>
            <a:lnRef idx="1">
              <a:schemeClr val="dk1"/>
            </a:lnRef>
            <a:fillRef idx="0">
              <a:schemeClr val="dk1"/>
            </a:fillRef>
            <a:effectRef idx="0">
              <a:schemeClr val="dk1"/>
            </a:effectRef>
            <a:fontRef idx="minor">
              <a:schemeClr val="tx1"/>
            </a:fontRef>
          </p:style>
        </p:cxnSp>
        <p:sp>
          <p:nvSpPr>
            <p:cNvPr id="85" name="文本框 84"/>
            <p:cNvSpPr txBox="1"/>
            <p:nvPr/>
          </p:nvSpPr>
          <p:spPr>
            <a:xfrm>
              <a:off x="3484318" y="5226913"/>
              <a:ext cx="309741" cy="347374"/>
            </a:xfrm>
            <a:prstGeom prst="rect">
              <a:avLst/>
            </a:prstGeom>
            <a:noFill/>
          </p:spPr>
          <p:txBody>
            <a:bodyPr wrap="none" rtlCol="0">
              <a:spAutoFit/>
            </a:bodyPr>
            <a:lstStyle/>
            <a:p>
              <a:r>
                <a:rPr lang="en-US" altLang="zh-CN" sz="1400" dirty="0">
                  <a:latin typeface="Times"/>
                </a:rPr>
                <a:t>0</a:t>
              </a:r>
              <a:endParaRPr lang="zh-CN" altLang="en-US" sz="1400" dirty="0">
                <a:latin typeface="Times"/>
              </a:endParaRPr>
            </a:p>
          </p:txBody>
        </p:sp>
        <p:grpSp>
          <p:nvGrpSpPr>
            <p:cNvPr id="86" name="组合 85"/>
            <p:cNvGrpSpPr/>
            <p:nvPr/>
          </p:nvGrpSpPr>
          <p:grpSpPr>
            <a:xfrm>
              <a:off x="5116144" y="2943678"/>
              <a:ext cx="136285" cy="133783"/>
              <a:chOff x="5476803" y="2392530"/>
              <a:chExt cx="108000" cy="108000"/>
            </a:xfrm>
          </p:grpSpPr>
          <p:cxnSp>
            <p:nvCxnSpPr>
              <p:cNvPr id="87" name="直接连接符 8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8" name="直接连接符 8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组合 88"/>
            <p:cNvGrpSpPr/>
            <p:nvPr/>
          </p:nvGrpSpPr>
          <p:grpSpPr>
            <a:xfrm>
              <a:off x="4956136" y="3748667"/>
              <a:ext cx="136285" cy="133783"/>
              <a:chOff x="5476803" y="2392530"/>
              <a:chExt cx="108000" cy="108000"/>
            </a:xfrm>
          </p:grpSpPr>
          <p:cxnSp>
            <p:nvCxnSpPr>
              <p:cNvPr id="90" name="直接连接符 8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1" name="直接连接符 9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2" name="组合 91"/>
            <p:cNvGrpSpPr/>
            <p:nvPr/>
          </p:nvGrpSpPr>
          <p:grpSpPr>
            <a:xfrm>
              <a:off x="4735842" y="3553066"/>
              <a:ext cx="136285" cy="133783"/>
              <a:chOff x="5476803" y="2392530"/>
              <a:chExt cx="108000" cy="108000"/>
            </a:xfrm>
          </p:grpSpPr>
          <p:cxnSp>
            <p:nvCxnSpPr>
              <p:cNvPr id="93" name="直接连接符 92"/>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4" name="直接连接符 93"/>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5" name="组合 94"/>
            <p:cNvGrpSpPr/>
            <p:nvPr/>
          </p:nvGrpSpPr>
          <p:grpSpPr>
            <a:xfrm>
              <a:off x="4280390" y="3833574"/>
              <a:ext cx="136285" cy="133783"/>
              <a:chOff x="5476803" y="2392530"/>
              <a:chExt cx="108000" cy="108000"/>
            </a:xfrm>
          </p:grpSpPr>
          <p:cxnSp>
            <p:nvCxnSpPr>
              <p:cNvPr id="96" name="直接连接符 95"/>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直接连接符 96"/>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4506297" y="4052203"/>
              <a:ext cx="136285" cy="133783"/>
              <a:chOff x="5476803" y="2392530"/>
              <a:chExt cx="108000" cy="108000"/>
            </a:xfrm>
          </p:grpSpPr>
          <p:cxnSp>
            <p:nvCxnSpPr>
              <p:cNvPr id="99" name="直接连接符 98"/>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0" name="直接连接符 99"/>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1" name="组合 100"/>
            <p:cNvGrpSpPr/>
            <p:nvPr/>
          </p:nvGrpSpPr>
          <p:grpSpPr>
            <a:xfrm>
              <a:off x="4947776" y="4044922"/>
              <a:ext cx="136285" cy="133783"/>
              <a:chOff x="5476803" y="2392530"/>
              <a:chExt cx="108000" cy="108000"/>
            </a:xfrm>
          </p:grpSpPr>
          <p:cxnSp>
            <p:nvCxnSpPr>
              <p:cNvPr id="102" name="直接连接符 101"/>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直接连接符 102"/>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04" name="组合 103"/>
            <p:cNvGrpSpPr/>
            <p:nvPr/>
          </p:nvGrpSpPr>
          <p:grpSpPr>
            <a:xfrm>
              <a:off x="4397685" y="2995482"/>
              <a:ext cx="136285" cy="133783"/>
              <a:chOff x="5476803" y="2392530"/>
              <a:chExt cx="108000" cy="108000"/>
            </a:xfrm>
          </p:grpSpPr>
          <p:cxnSp>
            <p:nvCxnSpPr>
              <p:cNvPr id="105" name="直接连接符 104"/>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直接连接符 105"/>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07" name="直接连接符 106"/>
            <p:cNvCxnSpPr/>
            <p:nvPr/>
          </p:nvCxnSpPr>
          <p:spPr>
            <a:xfrm>
              <a:off x="6447730" y="436483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8" name="直接连接符 107"/>
            <p:cNvCxnSpPr/>
            <p:nvPr/>
          </p:nvCxnSpPr>
          <p:spPr>
            <a:xfrm>
              <a:off x="5801348" y="4222693"/>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a:xfrm>
              <a:off x="5644555" y="4910200"/>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0" name="直接连接符 109"/>
            <p:cNvCxnSpPr/>
            <p:nvPr/>
          </p:nvCxnSpPr>
          <p:spPr>
            <a:xfrm>
              <a:off x="5220250" y="478293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1" name="直接连接符 110"/>
            <p:cNvCxnSpPr/>
            <p:nvPr/>
          </p:nvCxnSpPr>
          <p:spPr>
            <a:xfrm>
              <a:off x="6237925" y="473192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2" name="直接连接符 111"/>
            <p:cNvCxnSpPr/>
            <p:nvPr/>
          </p:nvCxnSpPr>
          <p:spPr>
            <a:xfrm>
              <a:off x="6295597"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p:cNvCxnSpPr/>
            <p:nvPr/>
          </p:nvCxnSpPr>
          <p:spPr>
            <a:xfrm>
              <a:off x="5566526" y="464040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4" name="直接连接符 113"/>
            <p:cNvCxnSpPr/>
            <p:nvPr/>
          </p:nvCxnSpPr>
          <p:spPr>
            <a:xfrm>
              <a:off x="6515872" y="4119094"/>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5" name="直接连接符 114"/>
            <p:cNvCxnSpPr/>
            <p:nvPr/>
          </p:nvCxnSpPr>
          <p:spPr>
            <a:xfrm>
              <a:off x="5869490" y="4570358"/>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直接连接符 115"/>
            <p:cNvCxnSpPr/>
            <p:nvPr/>
          </p:nvCxnSpPr>
          <p:spPr>
            <a:xfrm flipV="1">
              <a:off x="4484817" y="2714325"/>
              <a:ext cx="2466781" cy="23730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5665063" y="2797844"/>
              <a:ext cx="136285" cy="133783"/>
              <a:chOff x="5476803" y="2392530"/>
              <a:chExt cx="108000" cy="108000"/>
            </a:xfrm>
          </p:grpSpPr>
          <p:cxnSp>
            <p:nvCxnSpPr>
              <p:cNvPr id="118" name="直接连接符 117"/>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直接连接符 118"/>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0" name="组合 119"/>
            <p:cNvGrpSpPr/>
            <p:nvPr/>
          </p:nvGrpSpPr>
          <p:grpSpPr>
            <a:xfrm>
              <a:off x="5379744" y="3062373"/>
              <a:ext cx="136285" cy="133783"/>
              <a:chOff x="5476803" y="2392530"/>
              <a:chExt cx="108000" cy="108000"/>
            </a:xfrm>
          </p:grpSpPr>
          <p:cxnSp>
            <p:nvCxnSpPr>
              <p:cNvPr id="121" name="直接连接符 120"/>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3" name="组合 122"/>
            <p:cNvGrpSpPr/>
            <p:nvPr/>
          </p:nvGrpSpPr>
          <p:grpSpPr>
            <a:xfrm>
              <a:off x="4173175" y="4231047"/>
              <a:ext cx="136285" cy="133783"/>
              <a:chOff x="5476803" y="2392530"/>
              <a:chExt cx="108000" cy="108000"/>
            </a:xfrm>
          </p:grpSpPr>
          <p:cxnSp>
            <p:nvCxnSpPr>
              <p:cNvPr id="124" name="直接连接符 123"/>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直接连接符 124"/>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6" name="组合 125"/>
            <p:cNvGrpSpPr/>
            <p:nvPr/>
          </p:nvGrpSpPr>
          <p:grpSpPr>
            <a:xfrm>
              <a:off x="4759051" y="3223402"/>
              <a:ext cx="136285" cy="133783"/>
              <a:chOff x="5476803" y="2392530"/>
              <a:chExt cx="108000" cy="108000"/>
            </a:xfrm>
          </p:grpSpPr>
          <p:cxnSp>
            <p:nvCxnSpPr>
              <p:cNvPr id="127" name="直接连接符 126"/>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直接连接符 127"/>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9" name="组合 128"/>
            <p:cNvGrpSpPr/>
            <p:nvPr/>
          </p:nvGrpSpPr>
          <p:grpSpPr>
            <a:xfrm>
              <a:off x="4303599" y="3503910"/>
              <a:ext cx="136285" cy="133783"/>
              <a:chOff x="5476803" y="2392530"/>
              <a:chExt cx="108000" cy="108000"/>
            </a:xfrm>
          </p:grpSpPr>
          <p:cxnSp>
            <p:nvCxnSpPr>
              <p:cNvPr id="130" name="直接连接符 129"/>
              <p:cNvCxnSpPr/>
              <p:nvPr/>
            </p:nvCxnSpPr>
            <p:spPr>
              <a:xfrm>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1" name="直接连接符 130"/>
              <p:cNvCxnSpPr/>
              <p:nvPr/>
            </p:nvCxnSpPr>
            <p:spPr>
              <a:xfrm rot="5400000">
                <a:off x="5476803" y="2446530"/>
                <a:ext cx="108000" cy="0"/>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2" name="直接连接符 131"/>
            <p:cNvCxnSpPr/>
            <p:nvPr/>
          </p:nvCxnSpPr>
          <p:spPr>
            <a:xfrm>
              <a:off x="6019636" y="4889726"/>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3" name="直接连接符 132"/>
            <p:cNvCxnSpPr/>
            <p:nvPr/>
          </p:nvCxnSpPr>
          <p:spPr>
            <a:xfrm>
              <a:off x="6155921" y="4297939"/>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直接连接符 133"/>
            <p:cNvCxnSpPr/>
            <p:nvPr/>
          </p:nvCxnSpPr>
          <p:spPr>
            <a:xfrm>
              <a:off x="6295597" y="3900465"/>
              <a:ext cx="13628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 name="直接连接符 134"/>
            <p:cNvCxnSpPr/>
            <p:nvPr/>
          </p:nvCxnSpPr>
          <p:spPr>
            <a:xfrm>
              <a:off x="6747532" y="3617291"/>
              <a:ext cx="136285"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136" name="对象 135"/>
            <p:cNvGraphicFramePr>
              <a:graphicFrameLocks noChangeAspect="1"/>
            </p:cNvGraphicFramePr>
            <p:nvPr/>
          </p:nvGraphicFramePr>
          <p:xfrm>
            <a:off x="6951598" y="5405640"/>
            <a:ext cx="280830" cy="267566"/>
          </p:xfrm>
          <a:graphic>
            <a:graphicData uri="http://schemas.openxmlformats.org/presentationml/2006/ole">
              <mc:AlternateContent xmlns:mc="http://schemas.openxmlformats.org/markup-compatibility/2006">
                <mc:Choice xmlns:v="urn:schemas-microsoft-com:vml" Requires="v">
                  <p:oleObj spid="_x0000_s3164" name="Formula" r:id="rId6" imgW="1028700" imgH="981075" progId="Equation.Ribbit">
                    <p:embed/>
                  </p:oleObj>
                </mc:Choice>
                <mc:Fallback>
                  <p:oleObj name="Formula" r:id="rId6" imgW="1028700" imgH="981075" progId="Equation.Ribbit">
                    <p:embed/>
                    <p:pic>
                      <p:nvPicPr>
                        <p:cNvPr id="0" name="对象 135"/>
                        <p:cNvPicPr/>
                        <p:nvPr/>
                      </p:nvPicPr>
                      <p:blipFill>
                        <a:blip r:embed="rId7"/>
                        <a:stretch>
                          <a:fillRect/>
                        </a:stretch>
                      </p:blipFill>
                      <p:spPr>
                        <a:xfrm>
                          <a:off x="6951598" y="5405640"/>
                          <a:ext cx="280830" cy="267566"/>
                        </a:xfrm>
                        <a:prstGeom prst="rect">
                          <a:avLst/>
                        </a:prstGeom>
                      </p:spPr>
                    </p:pic>
                  </p:oleObj>
                </mc:Fallback>
              </mc:AlternateContent>
            </a:graphicData>
          </a:graphic>
        </p:graphicFrame>
        <p:graphicFrame>
          <p:nvGraphicFramePr>
            <p:cNvPr id="137" name="对象 136"/>
            <p:cNvGraphicFramePr>
              <a:graphicFrameLocks noChangeAspect="1"/>
            </p:cNvGraphicFramePr>
            <p:nvPr/>
          </p:nvGraphicFramePr>
          <p:xfrm>
            <a:off x="3301934" y="2454439"/>
            <a:ext cx="290739" cy="267566"/>
          </p:xfrm>
          <a:graphic>
            <a:graphicData uri="http://schemas.openxmlformats.org/presentationml/2006/ole">
              <mc:AlternateContent xmlns:mc="http://schemas.openxmlformats.org/markup-compatibility/2006">
                <mc:Choice xmlns:v="urn:schemas-microsoft-com:vml" Requires="v">
                  <p:oleObj spid="_x0000_s3165" name="Formula" r:id="rId8" imgW="1057275" imgH="981075" progId="Equation.Ribbit">
                    <p:embed/>
                  </p:oleObj>
                </mc:Choice>
                <mc:Fallback>
                  <p:oleObj name="Formula" r:id="rId8" imgW="1057275" imgH="981075" progId="Equation.Ribbit">
                    <p:embed/>
                    <p:pic>
                      <p:nvPicPr>
                        <p:cNvPr id="0" name="对象 136"/>
                        <p:cNvPicPr/>
                        <p:nvPr/>
                      </p:nvPicPr>
                      <p:blipFill>
                        <a:blip r:embed="rId9"/>
                        <a:stretch>
                          <a:fillRect/>
                        </a:stretch>
                      </p:blipFill>
                      <p:spPr>
                        <a:xfrm>
                          <a:off x="3301934" y="2454439"/>
                          <a:ext cx="290739" cy="267566"/>
                        </a:xfrm>
                        <a:prstGeom prst="rect">
                          <a:avLst/>
                        </a:prstGeom>
                      </p:spPr>
                    </p:pic>
                  </p:oleObj>
                </mc:Fallback>
              </mc:AlternateContent>
            </a:graphicData>
          </a:graphic>
        </p:graphicFrame>
        <p:cxnSp>
          <p:nvCxnSpPr>
            <p:cNvPr id="138" name="直接连接符 137"/>
            <p:cNvCxnSpPr/>
            <p:nvPr/>
          </p:nvCxnSpPr>
          <p:spPr>
            <a:xfrm flipV="1">
              <a:off x="4773286" y="2903108"/>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V="1">
              <a:off x="4284491" y="2450816"/>
              <a:ext cx="2466781" cy="2373030"/>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4896115" y="3997776"/>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1" name="椭圆 140"/>
            <p:cNvSpPr/>
            <p:nvPr/>
          </p:nvSpPr>
          <p:spPr>
            <a:xfrm>
              <a:off x="5168558" y="4674248"/>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2" name="椭圆 141"/>
            <p:cNvSpPr/>
            <p:nvPr/>
          </p:nvSpPr>
          <p:spPr>
            <a:xfrm>
              <a:off x="5761522" y="4107900"/>
              <a:ext cx="227141" cy="2229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3" name="右大括号 173"/>
            <p:cNvSpPr/>
            <p:nvPr/>
          </p:nvSpPr>
          <p:spPr>
            <a:xfrm rot="19020000">
              <a:off x="6911076" y="2347436"/>
              <a:ext cx="181713" cy="668916"/>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sp>
          <p:nvSpPr>
            <p:cNvPr id="144" name="任意多边形 193"/>
            <p:cNvSpPr/>
            <p:nvPr/>
          </p:nvSpPr>
          <p:spPr>
            <a:xfrm>
              <a:off x="5975610" y="2492567"/>
              <a:ext cx="234382" cy="460158"/>
            </a:xfrm>
            <a:custGeom>
              <a:avLst/>
              <a:gdLst>
                <a:gd name="connsiteX0" fmla="*/ 0 w 185738"/>
                <a:gd name="connsiteY0" fmla="*/ 0 h 371475"/>
                <a:gd name="connsiteX1" fmla="*/ 33338 w 185738"/>
                <a:gd name="connsiteY1" fmla="*/ 204787 h 371475"/>
                <a:gd name="connsiteX2" fmla="*/ 185738 w 185738"/>
                <a:gd name="connsiteY2" fmla="*/ 371475 h 371475"/>
              </a:gdLst>
              <a:ahLst/>
              <a:cxnLst>
                <a:cxn ang="0">
                  <a:pos x="connsiteX0" y="connsiteY0"/>
                </a:cxn>
                <a:cxn ang="0">
                  <a:pos x="connsiteX1" y="connsiteY1"/>
                </a:cxn>
                <a:cxn ang="0">
                  <a:pos x="connsiteX2" y="connsiteY2"/>
                </a:cxn>
              </a:cxnLst>
              <a:rect l="l" t="t" r="r" b="b"/>
              <a:pathLst>
                <a:path w="185738" h="371475">
                  <a:moveTo>
                    <a:pt x="0" y="0"/>
                  </a:moveTo>
                  <a:cubicBezTo>
                    <a:pt x="1191" y="71437"/>
                    <a:pt x="2382" y="142875"/>
                    <a:pt x="33338" y="204787"/>
                  </a:cubicBezTo>
                  <a:cubicBezTo>
                    <a:pt x="64294" y="266699"/>
                    <a:pt x="125016" y="319087"/>
                    <a:pt x="185738" y="371475"/>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5" name="任意多边形 194"/>
            <p:cNvSpPr/>
            <p:nvPr/>
          </p:nvSpPr>
          <p:spPr>
            <a:xfrm>
              <a:off x="6480746" y="3688981"/>
              <a:ext cx="472769" cy="307528"/>
            </a:xfrm>
            <a:custGeom>
              <a:avLst/>
              <a:gdLst>
                <a:gd name="connsiteX0" fmla="*/ 374650 w 374650"/>
                <a:gd name="connsiteY0" fmla="*/ 247650 h 248260"/>
                <a:gd name="connsiteX1" fmla="*/ 209550 w 374650"/>
                <a:gd name="connsiteY1" fmla="*/ 209550 h 248260"/>
                <a:gd name="connsiteX2" fmla="*/ 0 w 374650"/>
                <a:gd name="connsiteY2" fmla="*/ 0 h 248260"/>
              </a:gdLst>
              <a:ahLst/>
              <a:cxnLst>
                <a:cxn ang="0">
                  <a:pos x="connsiteX0" y="connsiteY0"/>
                </a:cxn>
                <a:cxn ang="0">
                  <a:pos x="connsiteX1" y="connsiteY1"/>
                </a:cxn>
                <a:cxn ang="0">
                  <a:pos x="connsiteX2" y="connsiteY2"/>
                </a:cxn>
              </a:cxnLst>
              <a:rect l="l" t="t" r="r" b="b"/>
              <a:pathLst>
                <a:path w="374650" h="248260">
                  <a:moveTo>
                    <a:pt x="374650" y="247650"/>
                  </a:moveTo>
                  <a:cubicBezTo>
                    <a:pt x="323321" y="249237"/>
                    <a:pt x="271992" y="250825"/>
                    <a:pt x="209550" y="209550"/>
                  </a:cubicBezTo>
                  <a:cubicBezTo>
                    <a:pt x="147108" y="168275"/>
                    <a:pt x="73554" y="84137"/>
                    <a:pt x="0" y="0"/>
                  </a:cubicBezTo>
                </a:path>
              </a:pathLst>
            </a:custGeom>
            <a:noFill/>
            <a:ln>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6" name="任意多边形 195"/>
            <p:cNvSpPr/>
            <p:nvPr/>
          </p:nvSpPr>
          <p:spPr>
            <a:xfrm>
              <a:off x="6593970" y="3092191"/>
              <a:ext cx="472769" cy="301364"/>
            </a:xfrm>
            <a:custGeom>
              <a:avLst/>
              <a:gdLst>
                <a:gd name="connsiteX0" fmla="*/ 368300 w 368300"/>
                <a:gd name="connsiteY0" fmla="*/ 228600 h 241300"/>
                <a:gd name="connsiteX1" fmla="*/ 209550 w 368300"/>
                <a:gd name="connsiteY1" fmla="*/ 215900 h 241300"/>
                <a:gd name="connsiteX2" fmla="*/ 0 w 368300"/>
                <a:gd name="connsiteY2" fmla="*/ 0 h 241300"/>
                <a:gd name="connsiteX0-1" fmla="*/ 349250 w 349250"/>
                <a:gd name="connsiteY0-2" fmla="*/ 247650 h 254239"/>
                <a:gd name="connsiteX1-3" fmla="*/ 209550 w 349250"/>
                <a:gd name="connsiteY1-4" fmla="*/ 215900 h 254239"/>
                <a:gd name="connsiteX2-5" fmla="*/ 0 w 349250"/>
                <a:gd name="connsiteY2-6" fmla="*/ 0 h 254239"/>
                <a:gd name="connsiteX0-7" fmla="*/ 374650 w 374650"/>
                <a:gd name="connsiteY0-8" fmla="*/ 254000 h 259411"/>
                <a:gd name="connsiteX1-9" fmla="*/ 209550 w 374650"/>
                <a:gd name="connsiteY1-10" fmla="*/ 215900 h 259411"/>
                <a:gd name="connsiteX2-11" fmla="*/ 0 w 374650"/>
                <a:gd name="connsiteY2-12" fmla="*/ 0 h 259411"/>
                <a:gd name="connsiteX0-13" fmla="*/ 374650 w 374650"/>
                <a:gd name="connsiteY0-14" fmla="*/ 254000 h 254671"/>
                <a:gd name="connsiteX1-15" fmla="*/ 209550 w 374650"/>
                <a:gd name="connsiteY1-16" fmla="*/ 215900 h 254671"/>
                <a:gd name="connsiteX2-17" fmla="*/ 0 w 374650"/>
                <a:gd name="connsiteY2-18" fmla="*/ 0 h 254671"/>
                <a:gd name="connsiteX0-19" fmla="*/ 374650 w 374650"/>
                <a:gd name="connsiteY0-20" fmla="*/ 254000 h 254033"/>
                <a:gd name="connsiteX1-21" fmla="*/ 175891 w 374650"/>
                <a:gd name="connsiteY1-22" fmla="*/ 165412 h 254033"/>
                <a:gd name="connsiteX2-23" fmla="*/ 0 w 374650"/>
                <a:gd name="connsiteY2-24" fmla="*/ 0 h 254033"/>
                <a:gd name="connsiteX0-25" fmla="*/ 374650 w 374650"/>
                <a:gd name="connsiteY0-26" fmla="*/ 242781 h 242822"/>
                <a:gd name="connsiteX1-27" fmla="*/ 175891 w 374650"/>
                <a:gd name="connsiteY1-28" fmla="*/ 165412 h 242822"/>
                <a:gd name="connsiteX2-29" fmla="*/ 0 w 374650"/>
                <a:gd name="connsiteY2-30" fmla="*/ 0 h 242822"/>
                <a:gd name="connsiteX0-31" fmla="*/ 374650 w 374650"/>
                <a:gd name="connsiteY0-32" fmla="*/ 242781 h 243284"/>
                <a:gd name="connsiteX1-33" fmla="*/ 198330 w 374650"/>
                <a:gd name="connsiteY1-34" fmla="*/ 204681 h 243284"/>
                <a:gd name="connsiteX2-35" fmla="*/ 0 w 374650"/>
                <a:gd name="connsiteY2-36" fmla="*/ 0 h 243284"/>
              </a:gdLst>
              <a:ahLst/>
              <a:cxnLst>
                <a:cxn ang="0">
                  <a:pos x="connsiteX0-1" y="connsiteY0-2"/>
                </a:cxn>
                <a:cxn ang="0">
                  <a:pos x="connsiteX1-3" y="connsiteY1-4"/>
                </a:cxn>
                <a:cxn ang="0">
                  <a:pos x="connsiteX2-5" y="connsiteY2-6"/>
                </a:cxn>
              </a:cxnLst>
              <a:rect l="l" t="t" r="r" b="b"/>
              <a:pathLst>
                <a:path w="374650" h="243284">
                  <a:moveTo>
                    <a:pt x="374650" y="242781"/>
                  </a:moveTo>
                  <a:cubicBezTo>
                    <a:pt x="314746" y="244261"/>
                    <a:pt x="260772" y="245144"/>
                    <a:pt x="198330" y="204681"/>
                  </a:cubicBezTo>
                  <a:cubicBezTo>
                    <a:pt x="135888" y="164218"/>
                    <a:pt x="74083" y="88900"/>
                    <a:pt x="0" y="0"/>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7" name="直接连接符 146"/>
            <p:cNvCxnSpPr/>
            <p:nvPr/>
          </p:nvCxnSpPr>
          <p:spPr>
            <a:xfrm flipH="1" flipV="1">
              <a:off x="5177269" y="3010569"/>
              <a:ext cx="714190" cy="73809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8" name="右大括号 173"/>
            <p:cNvSpPr/>
            <p:nvPr/>
          </p:nvSpPr>
          <p:spPr>
            <a:xfrm rot="18960000" flipH="1">
              <a:off x="5386444" y="2982443"/>
              <a:ext cx="136285" cy="936482"/>
            </a:xfrm>
            <a:custGeom>
              <a:avLst/>
              <a:gdLst>
                <a:gd name="connsiteX0" fmla="*/ 0 w 155448"/>
                <a:gd name="connsiteY0" fmla="*/ 0 h 914400"/>
                <a:gd name="connsiteX1" fmla="*/ 77724 w 155448"/>
                <a:gd name="connsiteY1" fmla="*/ 12953 h 914400"/>
                <a:gd name="connsiteX2" fmla="*/ 77724 w 155448"/>
                <a:gd name="connsiteY2" fmla="*/ 444247 h 914400"/>
                <a:gd name="connsiteX3" fmla="*/ 155448 w 155448"/>
                <a:gd name="connsiteY3" fmla="*/ 457200 h 914400"/>
                <a:gd name="connsiteX4" fmla="*/ 77724 w 155448"/>
                <a:gd name="connsiteY4" fmla="*/ 470153 h 914400"/>
                <a:gd name="connsiteX5" fmla="*/ 77724 w 155448"/>
                <a:gd name="connsiteY5" fmla="*/ 901447 h 914400"/>
                <a:gd name="connsiteX6" fmla="*/ 0 w 155448"/>
                <a:gd name="connsiteY6" fmla="*/ 914400 h 914400"/>
                <a:gd name="connsiteX7" fmla="*/ 0 w 155448"/>
                <a:gd name="connsiteY7" fmla="*/ 0 h 914400"/>
                <a:gd name="connsiteX0-1" fmla="*/ 0 w 155448"/>
                <a:gd name="connsiteY0-2" fmla="*/ 0 h 914400"/>
                <a:gd name="connsiteX1-3" fmla="*/ 77724 w 155448"/>
                <a:gd name="connsiteY1-4" fmla="*/ 12953 h 914400"/>
                <a:gd name="connsiteX2-5" fmla="*/ 77724 w 155448"/>
                <a:gd name="connsiteY2-6" fmla="*/ 444247 h 914400"/>
                <a:gd name="connsiteX3-7" fmla="*/ 155448 w 155448"/>
                <a:gd name="connsiteY3-8" fmla="*/ 457200 h 914400"/>
                <a:gd name="connsiteX4-9" fmla="*/ 77724 w 155448"/>
                <a:gd name="connsiteY4-10" fmla="*/ 470153 h 914400"/>
                <a:gd name="connsiteX5-11" fmla="*/ 77724 w 155448"/>
                <a:gd name="connsiteY5-12" fmla="*/ 901447 h 914400"/>
                <a:gd name="connsiteX6-13" fmla="*/ 0 w 155448"/>
                <a:gd name="connsiteY6-14" fmla="*/ 914400 h 914400"/>
                <a:gd name="connsiteX0-15" fmla="*/ 0 w 155449"/>
                <a:gd name="connsiteY0-16" fmla="*/ 0 h 914400"/>
                <a:gd name="connsiteX1-17" fmla="*/ 77724 w 155449"/>
                <a:gd name="connsiteY1-18" fmla="*/ 12953 h 914400"/>
                <a:gd name="connsiteX2-19" fmla="*/ 77724 w 155449"/>
                <a:gd name="connsiteY2-20" fmla="*/ 444247 h 914400"/>
                <a:gd name="connsiteX3-21" fmla="*/ 155448 w 155449"/>
                <a:gd name="connsiteY3-22" fmla="*/ 457200 h 914400"/>
                <a:gd name="connsiteX4-23" fmla="*/ 77724 w 155449"/>
                <a:gd name="connsiteY4-24" fmla="*/ 470153 h 914400"/>
                <a:gd name="connsiteX5-25" fmla="*/ 77724 w 155449"/>
                <a:gd name="connsiteY5-26" fmla="*/ 901447 h 914400"/>
                <a:gd name="connsiteX6-27" fmla="*/ 0 w 155449"/>
                <a:gd name="connsiteY6-28" fmla="*/ 914400 h 914400"/>
                <a:gd name="connsiteX7-29" fmla="*/ 0 w 155449"/>
                <a:gd name="connsiteY7-30" fmla="*/ 0 h 914400"/>
                <a:gd name="connsiteX0-31" fmla="*/ 0 w 155449"/>
                <a:gd name="connsiteY0-32" fmla="*/ 0 h 914400"/>
                <a:gd name="connsiteX1-33" fmla="*/ 77724 w 155449"/>
                <a:gd name="connsiteY1-34" fmla="*/ 12953 h 914400"/>
                <a:gd name="connsiteX2-35" fmla="*/ 77724 w 155449"/>
                <a:gd name="connsiteY2-36" fmla="*/ 444247 h 914400"/>
                <a:gd name="connsiteX3-37" fmla="*/ 155448 w 155449"/>
                <a:gd name="connsiteY3-38" fmla="*/ 457200 h 914400"/>
                <a:gd name="connsiteX4-39" fmla="*/ 75681 w 155449"/>
                <a:gd name="connsiteY4-40" fmla="*/ 482121 h 914400"/>
                <a:gd name="connsiteX5-41" fmla="*/ 77724 w 155449"/>
                <a:gd name="connsiteY5-42" fmla="*/ 901447 h 914400"/>
                <a:gd name="connsiteX6-43" fmla="*/ 0 w 155449"/>
                <a:gd name="connsiteY6-44" fmla="*/ 914400 h 914400"/>
                <a:gd name="connsiteX0-45" fmla="*/ 0 w 155451"/>
                <a:gd name="connsiteY0-46" fmla="*/ 0 h 914400"/>
                <a:gd name="connsiteX1-47" fmla="*/ 77724 w 155451"/>
                <a:gd name="connsiteY1-48" fmla="*/ 12953 h 914400"/>
                <a:gd name="connsiteX2-49" fmla="*/ 77724 w 155451"/>
                <a:gd name="connsiteY2-50" fmla="*/ 444247 h 914400"/>
                <a:gd name="connsiteX3-51" fmla="*/ 155448 w 155451"/>
                <a:gd name="connsiteY3-52" fmla="*/ 457200 h 914400"/>
                <a:gd name="connsiteX4-53" fmla="*/ 77724 w 155451"/>
                <a:gd name="connsiteY4-54" fmla="*/ 470153 h 914400"/>
                <a:gd name="connsiteX5-55" fmla="*/ 77724 w 155451"/>
                <a:gd name="connsiteY5-56" fmla="*/ 901447 h 914400"/>
                <a:gd name="connsiteX6-57" fmla="*/ 0 w 155451"/>
                <a:gd name="connsiteY6-58" fmla="*/ 914400 h 914400"/>
                <a:gd name="connsiteX7-59" fmla="*/ 0 w 155451"/>
                <a:gd name="connsiteY7-60" fmla="*/ 0 h 914400"/>
                <a:gd name="connsiteX0-61" fmla="*/ 0 w 155451"/>
                <a:gd name="connsiteY0-62" fmla="*/ 0 h 914400"/>
                <a:gd name="connsiteX1-63" fmla="*/ 77724 w 155451"/>
                <a:gd name="connsiteY1-64" fmla="*/ 12953 h 914400"/>
                <a:gd name="connsiteX2-65" fmla="*/ 79251 w 155451"/>
                <a:gd name="connsiteY2-66" fmla="*/ 426979 h 914400"/>
                <a:gd name="connsiteX3-67" fmla="*/ 155448 w 155451"/>
                <a:gd name="connsiteY3-68" fmla="*/ 457200 h 914400"/>
                <a:gd name="connsiteX4-69" fmla="*/ 75681 w 155451"/>
                <a:gd name="connsiteY4-70" fmla="*/ 482121 h 914400"/>
                <a:gd name="connsiteX5-71" fmla="*/ 77724 w 155451"/>
                <a:gd name="connsiteY5-72" fmla="*/ 901447 h 914400"/>
                <a:gd name="connsiteX6-73" fmla="*/ 0 w 155451"/>
                <a:gd name="connsiteY6-74" fmla="*/ 914400 h 914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55451" h="914400" stroke="0" extrusionOk="0">
                  <a:moveTo>
                    <a:pt x="0" y="0"/>
                  </a:moveTo>
                  <a:cubicBezTo>
                    <a:pt x="42926" y="0"/>
                    <a:pt x="77724" y="5799"/>
                    <a:pt x="77724" y="12953"/>
                  </a:cubicBezTo>
                  <a:lnTo>
                    <a:pt x="77724" y="444247"/>
                  </a:lnTo>
                  <a:cubicBezTo>
                    <a:pt x="77724" y="451401"/>
                    <a:pt x="112522" y="457200"/>
                    <a:pt x="155448" y="457200"/>
                  </a:cubicBezTo>
                  <a:cubicBezTo>
                    <a:pt x="112522" y="457200"/>
                    <a:pt x="77724" y="462999"/>
                    <a:pt x="77724" y="470153"/>
                  </a:cubicBezTo>
                  <a:lnTo>
                    <a:pt x="77724" y="901447"/>
                  </a:lnTo>
                  <a:cubicBezTo>
                    <a:pt x="77724" y="908601"/>
                    <a:pt x="42926" y="914400"/>
                    <a:pt x="0" y="914400"/>
                  </a:cubicBezTo>
                  <a:lnTo>
                    <a:pt x="0" y="0"/>
                  </a:lnTo>
                  <a:close/>
                </a:path>
                <a:path w="155451" h="914400" fill="none">
                  <a:moveTo>
                    <a:pt x="0" y="0"/>
                  </a:moveTo>
                  <a:cubicBezTo>
                    <a:pt x="42926" y="0"/>
                    <a:pt x="77724" y="5799"/>
                    <a:pt x="77724" y="12953"/>
                  </a:cubicBezTo>
                  <a:lnTo>
                    <a:pt x="79251" y="426979"/>
                  </a:lnTo>
                  <a:cubicBezTo>
                    <a:pt x="79251" y="434133"/>
                    <a:pt x="156043" y="448010"/>
                    <a:pt x="155448" y="457200"/>
                  </a:cubicBezTo>
                  <a:cubicBezTo>
                    <a:pt x="154853" y="466390"/>
                    <a:pt x="75681" y="474967"/>
                    <a:pt x="75681" y="482121"/>
                  </a:cubicBezTo>
                  <a:cubicBezTo>
                    <a:pt x="75681" y="625886"/>
                    <a:pt x="77724" y="757682"/>
                    <a:pt x="77724" y="901447"/>
                  </a:cubicBezTo>
                  <a:cubicBezTo>
                    <a:pt x="77724" y="908601"/>
                    <a:pt x="42926" y="914400"/>
                    <a:pt x="0" y="914400"/>
                  </a:cubicBezTo>
                </a:path>
              </a:pathLst>
            </a:cu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400"/>
            </a:p>
          </p:txBody>
        </p:sp>
        <p:pic>
          <p:nvPicPr>
            <p:cNvPr id="149" name="图片 1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18009" y="3223402"/>
              <a:ext cx="1341236" cy="310923"/>
            </a:xfrm>
            <a:prstGeom prst="rect">
              <a:avLst/>
            </a:prstGeom>
          </p:spPr>
        </p:pic>
        <p:pic>
          <p:nvPicPr>
            <p:cNvPr id="150" name="图片 1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2295" y="2189391"/>
              <a:ext cx="1335140" cy="304826"/>
            </a:xfrm>
            <a:prstGeom prst="rect">
              <a:avLst/>
            </a:prstGeom>
          </p:spPr>
        </p:pic>
        <p:pic>
          <p:nvPicPr>
            <p:cNvPr id="151" name="图片 1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82645" y="3826140"/>
              <a:ext cx="1518036" cy="304826"/>
            </a:xfrm>
            <a:prstGeom prst="rect">
              <a:avLst/>
            </a:prstGeom>
          </p:spPr>
        </p:pic>
        <p:pic>
          <p:nvPicPr>
            <p:cNvPr id="152" name="图片 1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59290" y="3481965"/>
              <a:ext cx="121931" cy="219475"/>
            </a:xfrm>
            <a:prstGeom prst="rect">
              <a:avLst/>
            </a:prstGeom>
          </p:spPr>
        </p:pic>
        <p:sp>
          <p:nvSpPr>
            <p:cNvPr id="153" name="内容占位符 3"/>
            <p:cNvSpPr txBox="1"/>
            <p:nvPr/>
          </p:nvSpPr>
          <p:spPr>
            <a:xfrm>
              <a:off x="2869392" y="4802985"/>
              <a:ext cx="1029777" cy="303654"/>
            </a:xfrm>
            <a:prstGeom prst="rect">
              <a:avLst/>
            </a:prstGeom>
          </p:spPr>
          <p:txBody>
            <a:bodyPr vert="horz" lIns="91440" tIns="46800" rIns="91440" bIns="45720" rtlCol="0">
              <a:normAutofit fontScale="85000" lnSpcReduction="100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t>支持向量</a:t>
              </a:r>
              <a:endParaRPr lang="zh-CN" altLang="en-US" sz="1400" dirty="0"/>
            </a:p>
          </p:txBody>
        </p:sp>
        <p:pic>
          <p:nvPicPr>
            <p:cNvPr id="154" name="图片 15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67066" y="2217638"/>
              <a:ext cx="951058" cy="579170"/>
            </a:xfrm>
            <a:prstGeom prst="rect">
              <a:avLst/>
            </a:prstGeom>
          </p:spPr>
        </p:pic>
        <p:cxnSp>
          <p:nvCxnSpPr>
            <p:cNvPr id="8" name="直接箭头连接符 7"/>
            <p:cNvCxnSpPr>
              <a:stCxn id="153" idx="3"/>
              <a:endCxn id="140" idx="4"/>
            </p:cNvCxnSpPr>
            <p:nvPr/>
          </p:nvCxnSpPr>
          <p:spPr>
            <a:xfrm flipV="1">
              <a:off x="3899169" y="4220748"/>
              <a:ext cx="1110517" cy="7340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53" idx="3"/>
              <a:endCxn id="141" idx="3"/>
            </p:cNvCxnSpPr>
            <p:nvPr/>
          </p:nvCxnSpPr>
          <p:spPr>
            <a:xfrm flipV="1">
              <a:off x="3899169" y="4864568"/>
              <a:ext cx="1302653" cy="90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0" name="内容占位符 3"/>
                <p:cNvSpPr txBox="1"/>
                <p:nvPr/>
              </p:nvSpPr>
              <p:spPr>
                <a:xfrm>
                  <a:off x="4893301" y="2669453"/>
                  <a:ext cx="321089" cy="307134"/>
                </a:xfrm>
                <a:prstGeom prst="rect">
                  <a:avLst/>
                </a:prstGeom>
              </p:spPr>
              <p:txBody>
                <a:bodyPr vert="horz" lIns="91440" tIns="46800" rIns="91440" bIns="45720" rtlCol="0">
                  <a:normAutofit fontScale="85000" lnSpcReduction="100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altLang="zh-CN" sz="1400" b="1" i="1" smtClean="0">
                            <a:solidFill>
                              <a:srgbClr val="00B0F0"/>
                            </a:solidFill>
                            <a:latin typeface="Cambria Math" panose="02040503050406030204" pitchFamily="18" charset="0"/>
                          </a:rPr>
                          <m:t>𝑿</m:t>
                        </m:r>
                      </m:oMath>
                    </m:oMathPara>
                  </a14:m>
                  <a:endParaRPr lang="zh-CN" altLang="en-US" sz="1400" b="1" dirty="0">
                    <a:solidFill>
                      <a:srgbClr val="00B0F0"/>
                    </a:solidFill>
                  </a:endParaRPr>
                </a:p>
              </p:txBody>
            </p:sp>
          </mc:Choice>
          <mc:Fallback>
            <p:sp>
              <p:nvSpPr>
                <p:cNvPr id="160" name="内容占位符 3"/>
                <p:cNvSpPr txBox="1">
                  <a:spLocks noRot="1" noChangeAspect="1" noMove="1" noResize="1" noEditPoints="1" noAdjustHandles="1" noChangeArrowheads="1" noChangeShapeType="1" noTextEdit="1"/>
                </p:cNvSpPr>
                <p:nvPr/>
              </p:nvSpPr>
              <p:spPr>
                <a:xfrm>
                  <a:off x="4893301" y="2669453"/>
                  <a:ext cx="321089" cy="307134"/>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1" name="内容占位符 3"/>
                <p:cNvSpPr txBox="1"/>
                <p:nvPr/>
              </p:nvSpPr>
              <p:spPr>
                <a:xfrm>
                  <a:off x="5802087" y="3711497"/>
                  <a:ext cx="321089" cy="307134"/>
                </a:xfrm>
                <a:prstGeom prst="rect">
                  <a:avLst/>
                </a:prstGeom>
              </p:spPr>
              <p:txBody>
                <a:bodyPr vert="horz" lIns="91440" tIns="46800" rIns="91440" bIns="45720" rtlCol="0">
                  <a:normAutofit fontScale="85000" lnSpcReduction="10000"/>
                </a:bodyPr>
                <a:lstStyle>
                  <a:lvl1pPr marL="228600" indent="-360045" algn="l" defTabSz="914400" rtl="0" eaLnBrk="1" latinLnBrk="0" hangingPunct="1">
                    <a:lnSpc>
                      <a:spcPct val="90000"/>
                    </a:lnSpc>
                    <a:spcBef>
                      <a:spcPts val="1000"/>
                    </a:spcBef>
                    <a:buClr>
                      <a:schemeClr val="tx2"/>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rgbClr val="023A9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rgbClr val="023A9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rgbClr val="023A9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altLang="zh-CN" sz="1400" b="1" i="1" smtClean="0">
                                <a:solidFill>
                                  <a:srgbClr val="00B0F0"/>
                                </a:solidFill>
                                <a:latin typeface="Cambria Math" panose="02040503050406030204" pitchFamily="18" charset="0"/>
                              </a:rPr>
                            </m:ctrlPr>
                          </m:sSupPr>
                          <m:e>
                            <m:r>
                              <a:rPr lang="en-US" altLang="zh-CN" sz="1400" b="1" i="1" smtClean="0">
                                <a:solidFill>
                                  <a:srgbClr val="00B0F0"/>
                                </a:solidFill>
                                <a:latin typeface="Cambria Math" panose="02040503050406030204" pitchFamily="18" charset="0"/>
                              </a:rPr>
                              <m:t>𝑿</m:t>
                            </m:r>
                          </m:e>
                          <m:sup>
                            <m:r>
                              <a:rPr lang="en-US" altLang="zh-CN" sz="1400" b="1" i="1" smtClean="0">
                                <a:solidFill>
                                  <a:srgbClr val="00B0F0"/>
                                </a:solidFill>
                                <a:latin typeface="Cambria Math" panose="02040503050406030204" pitchFamily="18" charset="0"/>
                              </a:rPr>
                              <m:t>′</m:t>
                            </m:r>
                          </m:sup>
                        </m:sSup>
                      </m:oMath>
                    </m:oMathPara>
                  </a14:m>
                  <a:endParaRPr lang="zh-CN" altLang="en-US" sz="1400" b="1" dirty="0">
                    <a:solidFill>
                      <a:srgbClr val="00B0F0"/>
                    </a:solidFill>
                  </a:endParaRPr>
                </a:p>
              </p:txBody>
            </p:sp>
          </mc:Choice>
          <mc:Fallback>
            <p:sp>
              <p:nvSpPr>
                <p:cNvPr id="161" name="内容占位符 3"/>
                <p:cNvSpPr txBox="1">
                  <a:spLocks noRot="1" noChangeAspect="1" noMove="1" noResize="1" noEditPoints="1" noAdjustHandles="1" noChangeArrowheads="1" noChangeShapeType="1" noTextEdit="1"/>
                </p:cNvSpPr>
                <p:nvPr/>
              </p:nvSpPr>
              <p:spPr>
                <a:xfrm>
                  <a:off x="5802087" y="3711497"/>
                  <a:ext cx="321089" cy="307134"/>
                </a:xfrm>
                <a:prstGeom prst="rect">
                  <a:avLst/>
                </a:prstGeom>
                <a:blipFill rotWithShape="1">
                  <a:blip r:embed="rId16"/>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6" name="矩形 155"/>
              <p:cNvSpPr/>
              <p:nvPr/>
            </p:nvSpPr>
            <p:spPr>
              <a:xfrm>
                <a:off x="752434" y="1413453"/>
                <a:ext cx="5236886" cy="507831"/>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zh-CN" altLang="en-US" b="1" dirty="0">
                    <a:solidFill>
                      <a:srgbClr val="FF0000"/>
                    </a:solidFill>
                    <a:latin typeface="微软雅黑" panose="020B0503020204020204" pitchFamily="34" charset="-122"/>
                    <a:ea typeface="微软雅黑" panose="020B0503020204020204" pitchFamily="34" charset="-122"/>
                    <a:sym typeface="+mn-ea"/>
                  </a:rPr>
                  <a:t>最大间隔</a:t>
                </a:r>
                <a:r>
                  <a:rPr lang="zh-CN" altLang="en-US" dirty="0">
                    <a:solidFill>
                      <a:prstClr val="black"/>
                    </a:solidFill>
                    <a:latin typeface="微软雅黑" panose="020B0503020204020204" pitchFamily="34" charset="-122"/>
                    <a:ea typeface="微软雅黑" panose="020B0503020204020204" pitchFamily="34" charset="-122"/>
                    <a:sym typeface="+mn-ea"/>
                  </a:rPr>
                  <a:t>：寻找参数 </a:t>
                </a:r>
                <a14:m>
                  <m:oMath xmlns:m="http://schemas.openxmlformats.org/officeDocument/2006/math">
                    <m:r>
                      <a:rPr lang="zh-CN" altLang="en-US" b="1" i="1" smtClean="0">
                        <a:solidFill>
                          <a:prstClr val="black"/>
                        </a:solidFill>
                        <a:latin typeface="Cambria Math" panose="02040503050406030204" pitchFamily="18" charset="0"/>
                        <a:ea typeface="微软雅黑" panose="020B0503020204020204" pitchFamily="34" charset="-122"/>
                        <a:sym typeface="+mn-ea"/>
                      </a:rPr>
                      <m:t>𝝎</m:t>
                    </m:r>
                  </m:oMath>
                </a14:m>
                <a:r>
                  <a:rPr lang="zh-CN" altLang="en-US" b="1" dirty="0">
                    <a:solidFill>
                      <a:prstClr val="black"/>
                    </a:solidFill>
                    <a:latin typeface="微软雅黑" panose="020B0503020204020204" pitchFamily="34" charset="-122"/>
                    <a:ea typeface="微软雅黑" panose="020B0503020204020204" pitchFamily="34" charset="-122"/>
                    <a:sym typeface="+mn-ea"/>
                  </a:rPr>
                  <a:t> </a:t>
                </a:r>
                <a:r>
                  <a:rPr lang="zh-CN" altLang="en-US" dirty="0">
                    <a:solidFill>
                      <a:prstClr val="black"/>
                    </a:solidFill>
                    <a:latin typeface="微软雅黑" panose="020B0503020204020204" pitchFamily="34" charset="-122"/>
                    <a:ea typeface="微软雅黑" panose="020B0503020204020204" pitchFamily="34" charset="-122"/>
                    <a:sym typeface="+mn-ea"/>
                  </a:rPr>
                  <a:t>和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sym typeface="+mn-ea"/>
                      </a:rPr>
                      <m:t>𝑏</m:t>
                    </m:r>
                  </m:oMath>
                </a14:m>
                <a:r>
                  <a:rPr lang="zh-CN" altLang="en-US" dirty="0">
                    <a:solidFill>
                      <a:prstClr val="black"/>
                    </a:solidFill>
                    <a:latin typeface="微软雅黑" panose="020B0503020204020204" pitchFamily="34" charset="-122"/>
                    <a:ea typeface="微软雅黑" panose="020B0503020204020204" pitchFamily="34" charset="-122"/>
                    <a:sym typeface="+mn-ea"/>
                  </a:rPr>
                  <a:t>，使得 </a:t>
                </a:r>
                <a14:m>
                  <m:oMath xmlns:m="http://schemas.openxmlformats.org/officeDocument/2006/math">
                    <m:r>
                      <a:rPr lang="zh-CN" altLang="en-US" i="1">
                        <a:solidFill>
                          <a:prstClr val="black"/>
                        </a:solidFill>
                        <a:latin typeface="Cambria Math" panose="02040503050406030204" pitchFamily="18" charset="0"/>
                        <a:ea typeface="微软雅黑" panose="020B0503020204020204" pitchFamily="34" charset="-122"/>
                        <a:sym typeface="+mn-ea"/>
                      </a:rPr>
                      <m:t>𝛾</m:t>
                    </m:r>
                  </m:oMath>
                </a14:m>
                <a:r>
                  <a:rPr lang="zh-CN" altLang="en-US" dirty="0">
                    <a:solidFill>
                      <a:prstClr val="black"/>
                    </a:solidFill>
                    <a:latin typeface="微软雅黑" panose="020B0503020204020204" pitchFamily="34" charset="-122"/>
                    <a:ea typeface="微软雅黑" panose="020B0503020204020204" pitchFamily="34" charset="-122"/>
                    <a:sym typeface="+mn-ea"/>
                  </a:rPr>
                  <a:t> 最大。</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mc:Choice>
        <mc:Fallback>
          <p:sp>
            <p:nvSpPr>
              <p:cNvPr id="156" name="矩形 155"/>
              <p:cNvSpPr>
                <a:spLocks noRot="1" noChangeAspect="1" noMove="1" noResize="1" noEditPoints="1" noAdjustHandles="1" noChangeArrowheads="1" noChangeShapeType="1" noTextEdit="1"/>
              </p:cNvSpPr>
              <p:nvPr/>
            </p:nvSpPr>
            <p:spPr>
              <a:xfrm>
                <a:off x="752434" y="1413453"/>
                <a:ext cx="5236886" cy="507831"/>
              </a:xfrm>
              <a:prstGeom prst="rect">
                <a:avLst/>
              </a:prstGeom>
              <a:blipFill rotWithShape="1">
                <a:blip r:embed="rId17"/>
                <a:stretch>
                  <a:fillRect l="-11" t="-114" b="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7" name="文本框 156"/>
              <p:cNvSpPr txBox="1"/>
              <p:nvPr/>
            </p:nvSpPr>
            <p:spPr>
              <a:xfrm>
                <a:off x="326412" y="5372053"/>
                <a:ext cx="5222456" cy="1213409"/>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𝜔</m:t>
                              </m:r>
                              <m:r>
                                <a:rPr lang="en-US" altLang="zh-CN" i="1">
                                  <a:latin typeface="Cambria Math" panose="02040503050406030204" pitchFamily="18" charset="0"/>
                                </a:rPr>
                                <m:t>,</m:t>
                              </m:r>
                              <m:r>
                                <a:rPr lang="en-US" altLang="zh-CN" i="1">
                                  <a:latin typeface="Cambria Math" panose="02040503050406030204" pitchFamily="18" charset="0"/>
                                </a:rPr>
                                <m:t>𝑏</m:t>
                              </m:r>
                            </m:lim>
                          </m:limLow>
                        </m:fName>
                        <m:e>
                          <m:func>
                            <m:funcPr>
                              <m:ctrlPr>
                                <a:rPr lang="en-US" altLang="zh-CN" i="1">
                                  <a:latin typeface="Cambria Math" panose="02040503050406030204" pitchFamily="18" charset="0"/>
                                </a:rPr>
                              </m:ctrlPr>
                            </m:funcPr>
                            <m:fName>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en-US" altLang="zh-CN" i="1">
                                      <a:solidFill>
                                        <a:prstClr val="black"/>
                                      </a:solidFill>
                                      <a:latin typeface="Cambria Math" panose="02040503050406030204" pitchFamily="18" charset="0"/>
                                      <a:ea typeface="微软雅黑" panose="020B0503020204020204" pitchFamily="34" charset="-122"/>
                                      <a:sym typeface="+mn-ea"/>
                                    </a:rPr>
                                    <m:t>1</m:t>
                                  </m:r>
                                </m:num>
                                <m:den>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den>
                              </m:f>
                            </m:fName>
                            <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lim>
                              </m:limLow>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𝜔</m:t>
                                  </m:r>
                                </m:e>
                                <m:sup>
                                  <m:r>
                                    <m:rPr>
                                      <m:sty m:val="p"/>
                                    </m:rPr>
                                    <a:rPr lang="en-US" altLang="zh-CN" i="1">
                                      <a:latin typeface="Cambria Math" panose="020405030504060302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solidFill>
                                    <a:prstClr val="black"/>
                                  </a:solidFill>
                                  <a:latin typeface="Cambria Math" panose="02040503050406030204" pitchFamily="18" charset="0"/>
                                  <a:ea typeface="微软雅黑" panose="020B0503020204020204" pitchFamily="34" charset="-122"/>
                                  <a:sym typeface="+mn-ea"/>
                                </a:rPr>
                                <m:t>|</m:t>
                              </m:r>
                            </m:e>
                          </m:func>
                        </m:e>
                      </m:func>
                      <m:r>
                        <a:rPr lang="en-US" altLang="zh-CN" i="1" smtClean="0">
                          <a:solidFill>
                            <a:prstClr val="black"/>
                          </a:solidFill>
                          <a:latin typeface="Cambria Math" panose="02040503050406030204" pitchFamily="18" charset="0"/>
                          <a:ea typeface="Cambria Math" panose="02040503050406030204" pitchFamily="18" charset="0"/>
                          <a:sym typeface="+mn-ea"/>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𝜔</m:t>
                              </m:r>
                              <m:r>
                                <a:rPr lang="en-US" altLang="zh-CN" i="1">
                                  <a:latin typeface="Cambria Math" panose="02040503050406030204" pitchFamily="18" charset="0"/>
                                </a:rPr>
                                <m:t>,</m:t>
                              </m:r>
                              <m:r>
                                <a:rPr lang="en-US" altLang="zh-CN" i="1">
                                  <a:latin typeface="Cambria Math" panose="02040503050406030204" pitchFamily="18" charset="0"/>
                                </a:rPr>
                                <m:t>𝑏</m:t>
                              </m:r>
                            </m:lim>
                          </m:limLow>
                        </m:fName>
                        <m:e>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en-US" altLang="zh-CN" i="1">
                                  <a:solidFill>
                                    <a:prstClr val="black"/>
                                  </a:solidFill>
                                  <a:latin typeface="Cambria Math" panose="02040503050406030204" pitchFamily="18" charset="0"/>
                                  <a:ea typeface="微软雅黑" panose="020B0503020204020204" pitchFamily="34" charset="-122"/>
                                  <a:sym typeface="+mn-ea"/>
                                </a:rPr>
                                <m:t>1</m:t>
                              </m:r>
                            </m:num>
                            <m:den>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den>
                          </m:f>
                        </m:e>
                      </m:func>
                      <m:r>
                        <a:rPr lang="en-US" altLang="zh-CN" i="1">
                          <a:solidFill>
                            <a:prstClr val="black"/>
                          </a:solidFill>
                          <a:latin typeface="Cambria Math" panose="02040503050406030204" pitchFamily="18" charset="0"/>
                          <a:ea typeface="Cambria Math" panose="02040503050406030204" pitchFamily="18" charset="0"/>
                          <a:sym typeface="+mn-ea"/>
                        </a:rPr>
                        <m:t>⇒</m:t>
                      </m:r>
                      <m:func>
                        <m:func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funcPr>
                        <m:fName>
                          <m:limLow>
                            <m:limLow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limLowP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max</m:t>
                              </m:r>
                            </m:e>
                            <m:lim>
                              <m:r>
                                <a:rPr kumimoji="0" lang="zh-CN" altLang="en-US" sz="1800" b="1"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𝝎</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𝑏</m:t>
                              </m:r>
                            </m:lim>
                          </m:limLow>
                        </m:fName>
                        <m:e>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2</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r>
                                <a:rPr kumimoji="0" lang="zh-CN" altLang="en-US"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𝜔</m:t>
                              </m:r>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m:t>
                              </m:r>
                            </m:den>
                          </m:f>
                        </m:e>
                      </m:func>
                    </m:oMath>
                  </m:oMathPara>
                </a14:m>
                <a:endParaRPr lang="en-US" altLang="zh-CN" dirty="0"/>
              </a:p>
              <a:p>
                <a:endParaRPr lang="en-US" altLang="zh-CN" dirty="0">
                  <a:sym typeface="+mn-ea"/>
                </a:endParaRPr>
              </a:p>
              <a:p>
                <a14:m>
                  <m:oMathPara xmlns:m="http://schemas.openxmlformats.org/officeDocument/2006/math">
                    <m:oMathParaPr>
                      <m:jc m:val="center"/>
                    </m:oMathParaPr>
                    <m:oMath xmlns:m="http://schemas.openxmlformats.org/officeDocument/2006/math">
                      <m:r>
                        <m:rPr>
                          <m:sty m:val="p"/>
                        </m:rPr>
                        <a:rPr lang="en-US" altLang="zh-CN" b="0" i="0" smtClean="0">
                          <a:solidFill>
                            <a:prstClr val="black"/>
                          </a:solidFill>
                          <a:latin typeface="Cambria Math" panose="02040503050406030204" pitchFamily="18" charset="0"/>
                          <a:ea typeface="微软雅黑" panose="020B0503020204020204" pitchFamily="34" charset="-122"/>
                          <a:sym typeface="+mn-ea"/>
                        </a:rPr>
                        <m:t>s</m:t>
                      </m:r>
                      <m:r>
                        <a:rPr lang="en-US" altLang="zh-CN" b="0" i="0" smtClean="0">
                          <a:solidFill>
                            <a:prstClr val="black"/>
                          </a:solidFill>
                          <a:latin typeface="Cambria Math" panose="02040503050406030204" pitchFamily="18" charset="0"/>
                          <a:ea typeface="微软雅黑" panose="020B0503020204020204" pitchFamily="34" charset="-122"/>
                          <a:sym typeface="+mn-ea"/>
                        </a:rPr>
                        <m:t>.</m:t>
                      </m:r>
                      <m:r>
                        <m:rPr>
                          <m:sty m:val="p"/>
                        </m:rPr>
                        <a:rPr lang="en-US" altLang="zh-CN" b="0" i="0" smtClean="0">
                          <a:solidFill>
                            <a:prstClr val="black"/>
                          </a:solidFill>
                          <a:latin typeface="Cambria Math" panose="02040503050406030204" pitchFamily="18" charset="0"/>
                          <a:ea typeface="微软雅黑" panose="020B0503020204020204" pitchFamily="34" charset="-122"/>
                          <a:sym typeface="+mn-ea"/>
                        </a:rPr>
                        <m:t>t</m:t>
                      </m:r>
                      <m:r>
                        <a:rPr lang="en-US" altLang="zh-CN" b="0" i="0" smtClean="0">
                          <a:solidFill>
                            <a:prstClr val="black"/>
                          </a:solidFill>
                          <a:latin typeface="Cambria Math" panose="02040503050406030204" pitchFamily="18" charset="0"/>
                          <a:ea typeface="微软雅黑" panose="020B0503020204020204" pitchFamily="34" charset="-122"/>
                          <a:sym typeface="+mn-ea"/>
                        </a:rPr>
                        <m:t>.  </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1</m:t>
                      </m:r>
                      <m:r>
                        <a:rPr lang="en-US" altLang="zh-CN" b="0" i="1" smtClean="0">
                          <a:solidFill>
                            <a:prstClr val="black"/>
                          </a:solidFill>
                          <a:latin typeface="Cambria Math" panose="02040503050406030204" pitchFamily="18" charset="0"/>
                          <a:ea typeface="Cambria Math" panose="02040503050406030204" pitchFamily="18" charset="0"/>
                          <a:sym typeface="+mn-ea"/>
                        </a:rPr>
                        <m:t>,  </m:t>
                      </m:r>
                      <m:r>
                        <a:rPr lang="en-US" altLang="zh-CN" b="0" i="1" smtClean="0">
                          <a:solidFill>
                            <a:prstClr val="black"/>
                          </a:solidFill>
                          <a:latin typeface="Cambria Math" panose="02040503050406030204" pitchFamily="18" charset="0"/>
                          <a:ea typeface="Cambria Math" panose="02040503050406030204" pitchFamily="18" charset="0"/>
                          <a:sym typeface="+mn-ea"/>
                        </a:rPr>
                        <m:t>𝑖</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1</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2</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𝑚</m:t>
                      </m:r>
                    </m:oMath>
                  </m:oMathPara>
                </a14:m>
                <a:endParaRPr lang="zh-CN" altLang="en-US" dirty="0"/>
              </a:p>
            </p:txBody>
          </p:sp>
        </mc:Choice>
        <mc:Fallback>
          <p:sp>
            <p:nvSpPr>
              <p:cNvPr id="157" name="文本框 156"/>
              <p:cNvSpPr txBox="1">
                <a:spLocks noRot="1" noChangeAspect="1" noMove="1" noResize="1" noEditPoints="1" noAdjustHandles="1" noChangeArrowheads="1" noChangeShapeType="1" noTextEdit="1"/>
              </p:cNvSpPr>
              <p:nvPr/>
            </p:nvSpPr>
            <p:spPr>
              <a:xfrm>
                <a:off x="326412" y="5372053"/>
                <a:ext cx="5222456" cy="1213409"/>
              </a:xfrm>
              <a:prstGeom prst="rect">
                <a:avLst/>
              </a:prstGeom>
              <a:blipFill rotWithShape="1">
                <a:blip r:embed="rId18"/>
                <a:stretch>
                  <a:fillRect t="-48" r="5" b="42"/>
                </a:stretch>
              </a:blipFill>
            </p:spPr>
            <p:txBody>
              <a:bodyPr/>
              <a:lstStyle/>
              <a:p>
                <a:r>
                  <a:rPr lang="zh-CN" altLang="en-US">
                    <a:noFill/>
                  </a:rPr>
                  <a:t> </a:t>
                </a:r>
              </a:p>
            </p:txBody>
          </p:sp>
        </mc:Fallback>
      </mc:AlternateContent>
      <p:grpSp>
        <p:nvGrpSpPr>
          <p:cNvPr id="24" name="组合 23"/>
          <p:cNvGrpSpPr/>
          <p:nvPr/>
        </p:nvGrpSpPr>
        <p:grpSpPr>
          <a:xfrm>
            <a:off x="6452833" y="5294870"/>
            <a:ext cx="4839572" cy="1377779"/>
            <a:chOff x="6452833" y="5294870"/>
            <a:chExt cx="4839572" cy="1377779"/>
          </a:xfrm>
        </p:grpSpPr>
        <p:sp>
          <p:nvSpPr>
            <p:cNvPr id="23" name="圆角矩形 22"/>
            <p:cNvSpPr/>
            <p:nvPr/>
          </p:nvSpPr>
          <p:spPr>
            <a:xfrm>
              <a:off x="6796216" y="5294870"/>
              <a:ext cx="4171713" cy="137777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58" name="文本框 157"/>
                <p:cNvSpPr txBox="1"/>
                <p:nvPr/>
              </p:nvSpPr>
              <p:spPr>
                <a:xfrm>
                  <a:off x="6452833" y="5372053"/>
                  <a:ext cx="4839572" cy="1173013"/>
                </a:xfrm>
                <a:prstGeom prst="rect">
                  <a:avLst/>
                </a:prstGeom>
                <a:noFill/>
              </p:spPr>
              <p:txBody>
                <a:bodyPr wrap="square">
                  <a:spAutoFit/>
                </a:bodyPr>
                <a:lstStyle/>
                <a:p>
                  <a14:m>
                    <m:oMathPara xmlns:m="http://schemas.openxmlformats.org/officeDocument/2006/math">
                      <m:oMathParaPr>
                        <m:jc m:val="center"/>
                      </m:oMathParaPr>
                      <m:oMath xmlns:m="http://schemas.openxmlformats.org/officeDocument/2006/math">
                        <m:func>
                          <m:func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funcPr>
                          <m:fName>
                            <m:limLow>
                              <m:limLow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limLowPr>
                              <m:e>
                                <m:r>
                                  <m:rPr>
                                    <m:sty m:val="p"/>
                                  </m:rPr>
                                  <a:rPr kumimoji="0" lang="en-US" altLang="zh-CN" sz="1800" b="0" i="0"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min</m:t>
                                </m:r>
                              </m:e>
                              <m:lim>
                                <m:r>
                                  <a:rPr kumimoji="0" lang="zh-CN" altLang="en-US" sz="1800" b="1"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𝝎</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rPr>
                                  <m:t>𝑏</m:t>
                                </m:r>
                              </m:lim>
                            </m:limLow>
                          </m:fName>
                          <m:e>
                            <m:f>
                              <m:fPr>
                                <m:ctrlP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fPr>
                              <m:num>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1</m:t>
                                </m:r>
                              </m:num>
                              <m:den>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2</m:t>
                                </m:r>
                              </m:den>
                            </m:f>
                            <m:sSup>
                              <m:sSupPr>
                                <m:ctrlP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𝜔</m:t>
                                </m:r>
                                <m:r>
                                  <a:rPr lang="en-US" altLang="zh-CN" i="1">
                                    <a:latin typeface="Cambria Math" panose="02040503050406030204" pitchFamily="18" charset="0"/>
                                    <a:ea typeface="Cambria Math" panose="02040503050406030204" pitchFamily="18" charset="0"/>
                                  </a:rPr>
                                  <m:t>||</m:t>
                                </m:r>
                              </m:e>
                              <m:sup>
                                <m:r>
                                  <a:rPr kumimoji="0" lang="en-US" altLang="zh-CN" sz="1800" b="0" i="1" u="none" strike="noStrike" kern="1200" cap="none" spc="0" normalizeH="0" baseline="0" noProof="0" smtClean="0">
                                    <a:ln>
                                      <a:noFill/>
                                    </a:ln>
                                    <a:effectLst/>
                                    <a:uLnTx/>
                                    <a:uFillTx/>
                                    <a:latin typeface="Cambria Math" panose="02040503050406030204" pitchFamily="18" charset="0"/>
                                    <a:ea typeface="Cambria Math" panose="02040503050406030204" pitchFamily="18" charset="0"/>
                                  </a:rPr>
                                  <m:t>2</m:t>
                                </m:r>
                              </m:sup>
                            </m:sSup>
                          </m:e>
                        </m:func>
                      </m:oMath>
                    </m:oMathPara>
                  </a14:m>
                  <a:endParaRPr lang="en-US" altLang="zh-CN" dirty="0"/>
                </a:p>
                <a:p>
                  <a:endParaRPr lang="en-US" altLang="zh-CN" dirty="0">
                    <a:sym typeface="+mn-ea"/>
                  </a:endParaRPr>
                </a:p>
                <a:p>
                  <a14:m>
                    <m:oMathPara xmlns:m="http://schemas.openxmlformats.org/officeDocument/2006/math">
                      <m:oMathParaPr>
                        <m:jc m:val="center"/>
                      </m:oMathParaPr>
                      <m:oMath xmlns:m="http://schemas.openxmlformats.org/officeDocument/2006/math">
                        <m:r>
                          <m:rPr>
                            <m:sty m:val="p"/>
                          </m:rPr>
                          <a:rPr lang="en-US" altLang="zh-CN" b="0" i="0" smtClean="0">
                            <a:solidFill>
                              <a:prstClr val="black"/>
                            </a:solidFill>
                            <a:latin typeface="Cambria Math" panose="02040503050406030204" pitchFamily="18" charset="0"/>
                            <a:ea typeface="微软雅黑" panose="020B0503020204020204" pitchFamily="34" charset="-122"/>
                            <a:sym typeface="+mn-ea"/>
                          </a:rPr>
                          <m:t>s</m:t>
                        </m:r>
                        <m:r>
                          <a:rPr lang="en-US" altLang="zh-CN" b="0" i="0" smtClean="0">
                            <a:solidFill>
                              <a:prstClr val="black"/>
                            </a:solidFill>
                            <a:latin typeface="Cambria Math" panose="02040503050406030204" pitchFamily="18" charset="0"/>
                            <a:ea typeface="微软雅黑" panose="020B0503020204020204" pitchFamily="34" charset="-122"/>
                            <a:sym typeface="+mn-ea"/>
                          </a:rPr>
                          <m:t>.</m:t>
                        </m:r>
                        <m:r>
                          <m:rPr>
                            <m:sty m:val="p"/>
                          </m:rPr>
                          <a:rPr lang="en-US" altLang="zh-CN" b="0" i="0" smtClean="0">
                            <a:solidFill>
                              <a:prstClr val="black"/>
                            </a:solidFill>
                            <a:latin typeface="Cambria Math" panose="02040503050406030204" pitchFamily="18" charset="0"/>
                            <a:ea typeface="微软雅黑" panose="020B0503020204020204" pitchFamily="34" charset="-122"/>
                            <a:sym typeface="+mn-ea"/>
                          </a:rPr>
                          <m:t>t</m:t>
                        </m:r>
                        <m:r>
                          <a:rPr lang="en-US" altLang="zh-CN" b="0" i="0" smtClean="0">
                            <a:solidFill>
                              <a:prstClr val="black"/>
                            </a:solidFill>
                            <a:latin typeface="Cambria Math" panose="02040503050406030204" pitchFamily="18" charset="0"/>
                            <a:ea typeface="微软雅黑" panose="020B0503020204020204" pitchFamily="34" charset="-122"/>
                            <a:sym typeface="+mn-ea"/>
                          </a:rPr>
                          <m:t>.  </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r>
                          <a:rPr lang="en-US" altLang="zh-CN" i="1">
                            <a:solidFill>
                              <a:prstClr val="black"/>
                            </a:solidFill>
                            <a:latin typeface="Cambria Math" panose="02040503050406030204" pitchFamily="18" charset="0"/>
                            <a:ea typeface="微软雅黑" panose="020B0503020204020204" pitchFamily="34" charset="-122"/>
                            <a:sym typeface="+mn-ea"/>
                          </a:rPr>
                          <m:t>,  </m:t>
                        </m:r>
                        <m:r>
                          <a:rPr lang="en-US" altLang="zh-CN" i="1">
                            <a:solidFill>
                              <a:prstClr val="black"/>
                            </a:solidFill>
                            <a:latin typeface="Cambria Math" panose="02040503050406030204" pitchFamily="18" charset="0"/>
                            <a:ea typeface="Cambria Math" panose="02040503050406030204" pitchFamily="18" charset="0"/>
                            <a:sym typeface="+mn-ea"/>
                          </a:rPr>
                          <m:t>𝑖</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1</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2</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𝑚</m:t>
                        </m:r>
                      </m:oMath>
                    </m:oMathPara>
                  </a14:m>
                  <a:endParaRPr lang="zh-CN" altLang="en-US" dirty="0"/>
                </a:p>
              </p:txBody>
            </p:sp>
          </mc:Choice>
          <mc:Fallback>
            <p:sp>
              <p:nvSpPr>
                <p:cNvPr id="158" name="文本框 157"/>
                <p:cNvSpPr txBox="1">
                  <a:spLocks noRot="1" noChangeAspect="1" noMove="1" noResize="1" noEditPoints="1" noAdjustHandles="1" noChangeArrowheads="1" noChangeShapeType="1" noTextEdit="1"/>
                </p:cNvSpPr>
                <p:nvPr/>
              </p:nvSpPr>
              <p:spPr>
                <a:xfrm>
                  <a:off x="6452833" y="5372053"/>
                  <a:ext cx="4839572" cy="1173013"/>
                </a:xfrm>
                <a:prstGeom prst="rect">
                  <a:avLst/>
                </a:prstGeom>
                <a:blipFill rotWithShape="1">
                  <a:blip r:embed="rId19"/>
                </a:blipFill>
              </p:spPr>
              <p:txBody>
                <a:bodyPr/>
                <a:lstStyle/>
                <a:p>
                  <a:r>
                    <a:rPr lang="zh-CN" altLang="en-US">
                      <a:noFill/>
                    </a:rPr>
                    <a:t> </a:t>
                  </a:r>
                </a:p>
              </p:txBody>
            </p:sp>
          </mc:Fallback>
        </mc:AlternateContent>
      </p:grpSp>
      <p:sp>
        <p:nvSpPr>
          <p:cNvPr id="5" name="箭头: 下 4"/>
          <p:cNvSpPr/>
          <p:nvPr/>
        </p:nvSpPr>
        <p:spPr>
          <a:xfrm rot="16200000">
            <a:off x="5938440" y="5742237"/>
            <a:ext cx="438902" cy="473040"/>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4843" y="3839682"/>
            <a:ext cx="7241943" cy="811761"/>
            <a:chOff x="752434" y="2003635"/>
            <a:chExt cx="7241943" cy="811761"/>
          </a:xfrm>
        </p:grpSpPr>
        <mc:AlternateContent xmlns:mc="http://schemas.openxmlformats.org/markup-compatibility/2006">
          <mc:Choice xmlns:a14="http://schemas.microsoft.com/office/drawing/2010/main" Requires="a14">
            <p:sp>
              <p:nvSpPr>
                <p:cNvPr id="2" name="文本框 1"/>
                <p:cNvSpPr txBox="1"/>
                <p:nvPr/>
              </p:nvSpPr>
              <p:spPr>
                <a:xfrm>
                  <a:off x="752434" y="2003635"/>
                  <a:ext cx="2816348" cy="81176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𝜔</m:t>
                                    </m:r>
                                  </m:e>
                                  <m:sup>
                                    <m:r>
                                      <m:rPr>
                                        <m:sty m:val="p"/>
                                      </m:rPr>
                                      <a:rPr lang="en-US" altLang="zh-CN" i="1">
                                        <a:latin typeface="Cambria Math" panose="02040503050406030204" pitchFamily="18" charset="0"/>
                                      </a:rPr>
                                      <m:t>T</m:t>
                                    </m:r>
                                  </m:sup>
                                </m:sSup>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&gt;</m:t>
                                </m:r>
                                <m:r>
                                  <a:rPr lang="en-US" altLang="zh-CN" b="0" i="1" smtClean="0">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𝑦</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e>
                              <m:e>
                                <m:sSup>
                                  <m:sSupPr>
                                    <m:ctrlPr>
                                      <a:rPr lang="en-US" altLang="zh-CN" i="1">
                                        <a:latin typeface="Cambria Math" panose="02040503050406030204" pitchFamily="18" charset="0"/>
                                      </a:rPr>
                                    </m:ctrlPr>
                                  </m:sSupPr>
                                  <m:e>
                                    <m:r>
                                      <a:rPr lang="zh-CN" altLang="en-US" i="1">
                                        <a:latin typeface="Cambria Math" panose="02040503050406030204" pitchFamily="18" charset="0"/>
                                      </a:rPr>
                                      <m:t>𝜔</m:t>
                                    </m:r>
                                  </m:e>
                                  <m:sup>
                                    <m:r>
                                      <m:rPr>
                                        <m:sty m:val="p"/>
                                      </m:rPr>
                                      <a:rPr lang="en-US" altLang="zh-CN" i="1">
                                        <a:latin typeface="Cambria Math" panose="020405030504060302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e>
                            </m:eqArr>
                          </m:e>
                        </m:d>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752434" y="2003635"/>
                  <a:ext cx="2816348" cy="811761"/>
                </a:xfrm>
                <a:prstGeom prst="rect">
                  <a:avLst/>
                </a:prstGeom>
                <a:blipFill rotWithShape="1">
                  <a:blip r:embed="rId20"/>
                </a:blipFill>
              </p:spPr>
              <p:txBody>
                <a:bodyPr/>
                <a:lstStyle/>
                <a:p>
                  <a:r>
                    <a:rPr lang="zh-CN" altLang="en-US">
                      <a:noFill/>
                    </a:rPr>
                    <a:t> </a:t>
                  </a:r>
                </a:p>
              </p:txBody>
            </p:sp>
          </mc:Fallback>
        </mc:AlternateContent>
        <p:sp>
          <p:nvSpPr>
            <p:cNvPr id="155" name="箭头: 下 4"/>
            <p:cNvSpPr/>
            <p:nvPr/>
          </p:nvSpPr>
          <p:spPr>
            <a:xfrm rot="16200000">
              <a:off x="3692300" y="2146491"/>
              <a:ext cx="438902" cy="473040"/>
            </a:xfrm>
            <a:prstGeom prst="down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7" name="文本框 6"/>
                <p:cNvSpPr txBox="1"/>
                <p:nvPr/>
              </p:nvSpPr>
              <p:spPr>
                <a:xfrm>
                  <a:off x="4180384" y="2168384"/>
                  <a:ext cx="381399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Pr>
                          <m:e>
                            <m:r>
                              <a:rPr lang="en-US" altLang="zh-CN" b="0" i="1" smtClean="0">
                                <a:solidFill>
                                  <a:prstClr val="black"/>
                                </a:solidFill>
                                <a:latin typeface="Cambria Math" panose="02040503050406030204" pitchFamily="18" charset="0"/>
                                <a:ea typeface="微软雅黑" panose="020B0503020204020204" pitchFamily="34" charset="-122"/>
                                <a:sym typeface="+mn-ea"/>
                              </a:rPr>
                              <m:t>𝑦</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r>
                          <a:rPr lang="en-US" altLang="zh-CN" b="0" i="1" smtClean="0">
                            <a:solidFill>
                              <a:prstClr val="black"/>
                            </a:solidFill>
                            <a:latin typeface="Cambria Math" panose="02040503050406030204" pitchFamily="18" charset="0"/>
                            <a:ea typeface="微软雅黑" panose="020B0503020204020204" pitchFamily="34" charset="-122"/>
                            <a:sym typeface="+mn-ea"/>
                          </a:rPr>
                          <m:t>(</m:t>
                        </m:r>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i="1" smtClean="0">
                            <a:solidFill>
                              <a:prstClr val="black"/>
                            </a:solidFill>
                            <a:latin typeface="Cambria Math" panose="02040503050406030204" pitchFamily="18" charset="0"/>
                            <a:ea typeface="微软雅黑" panose="020B0503020204020204" pitchFamily="34" charset="-122"/>
                            <a:sym typeface="+mn-ea"/>
                          </a:rPr>
                          <m:t> </m:t>
                        </m:r>
                        <m:r>
                          <a:rPr lang="en-US" altLang="zh-CN" i="1" smtClean="0">
                            <a:solidFill>
                              <a:prstClr val="black"/>
                            </a:solidFill>
                            <a:latin typeface="Cambria Math" panose="02040503050406030204" pitchFamily="18" charset="0"/>
                            <a:ea typeface="Cambria Math" panose="02040503050406030204" pitchFamily="18" charset="0"/>
                            <a:sym typeface="+mn-ea"/>
                          </a:rPr>
                          <m:t>&gt;</m:t>
                        </m:r>
                        <m:r>
                          <a:rPr lang="en-US" altLang="zh-CN" b="0" i="1" smtClean="0">
                            <a:solidFill>
                              <a:prstClr val="black"/>
                            </a:solidFill>
                            <a:latin typeface="Cambria Math" panose="02040503050406030204" pitchFamily="18" charset="0"/>
                            <a:ea typeface="Cambria Math" panose="02040503050406030204" pitchFamily="18" charset="0"/>
                            <a:sym typeface="+mn-ea"/>
                          </a:rPr>
                          <m:t>0</m:t>
                        </m:r>
                        <m:r>
                          <a:rPr lang="en-US" altLang="zh-CN" i="1">
                            <a:solidFill>
                              <a:prstClr val="black"/>
                            </a:solidFill>
                            <a:latin typeface="Cambria Math" panose="02040503050406030204" pitchFamily="18" charset="0"/>
                            <a:ea typeface="Cambria Math" panose="02040503050406030204" pitchFamily="18" charset="0"/>
                            <a:sym typeface="+mn-ea"/>
                          </a:rPr>
                          <m:t>,  </m:t>
                        </m:r>
                        <m:r>
                          <a:rPr lang="en-US" altLang="zh-CN" i="1">
                            <a:solidFill>
                              <a:prstClr val="black"/>
                            </a:solidFill>
                            <a:latin typeface="Cambria Math" panose="02040503050406030204" pitchFamily="18" charset="0"/>
                            <a:ea typeface="Cambria Math" panose="02040503050406030204" pitchFamily="18" charset="0"/>
                            <a:sym typeface="+mn-ea"/>
                          </a:rPr>
                          <m:t>𝑖</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1</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2</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𝑚</m:t>
                        </m:r>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4180384" y="2168384"/>
                  <a:ext cx="3813993" cy="369332"/>
                </a:xfrm>
                <a:prstGeom prst="rect">
                  <a:avLst/>
                </a:prstGeom>
                <a:blipFill rotWithShape="1">
                  <a:blip r:embed="rId21"/>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9" name="文本框 8"/>
              <p:cNvSpPr txBox="1"/>
              <p:nvPr/>
            </p:nvSpPr>
            <p:spPr>
              <a:xfrm>
                <a:off x="5921371" y="1304641"/>
                <a:ext cx="4209166" cy="70057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zh-CN" altLang="en-US" i="1" smtClean="0">
                          <a:solidFill>
                            <a:prstClr val="black"/>
                          </a:solidFill>
                          <a:latin typeface="Cambria Math" panose="02040503050406030204" pitchFamily="18" charset="0"/>
                          <a:ea typeface="微软雅黑" panose="020B0503020204020204" pitchFamily="34" charset="-122"/>
                          <a:sym typeface="+mn-ea"/>
                        </a:rPr>
                        <m:t>𝛾</m:t>
                      </m:r>
                      <m:r>
                        <a:rPr lang="en-US" altLang="zh-CN" i="1">
                          <a:solidFill>
                            <a:prstClr val="black"/>
                          </a:solidFill>
                          <a:latin typeface="Cambria Math" panose="02040503050406030204" pitchFamily="18" charset="0"/>
                          <a:ea typeface="微软雅黑" panose="020B0503020204020204" pitchFamily="34" charset="-122"/>
                          <a:sym typeface="+mn-ea"/>
                        </a:rPr>
                        <m:t>=</m:t>
                      </m:r>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𝑓</m:t>
                          </m:r>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r>
                                <a:rPr lang="en-US" altLang="zh-CN" i="1">
                                  <a:solidFill>
                                    <a:prstClr val="black"/>
                                  </a:solidFill>
                                  <a:latin typeface="Cambria Math" panose="02040503050406030204" pitchFamily="18" charset="0"/>
                                  <a:ea typeface="微软雅黑" panose="020B0503020204020204" pitchFamily="34" charset="-122"/>
                                  <a:sym typeface="+mn-ea"/>
                                </a:rPr>
                                <m:t>𝑋</m:t>
                              </m:r>
                            </m:e>
                          </m:d>
                          <m:r>
                            <a:rPr lang="en-US" altLang="zh-CN" i="1">
                              <a:solidFill>
                                <a:prstClr val="black"/>
                              </a:solidFill>
                              <a:latin typeface="Cambria Math" panose="02040503050406030204" pitchFamily="18" charset="0"/>
                              <a:ea typeface="微软雅黑" panose="020B0503020204020204" pitchFamily="34" charset="-122"/>
                              <a:sym typeface="+mn-ea"/>
                            </a:rPr>
                            <m:t>|</m:t>
                          </m:r>
                        </m:num>
                        <m:den>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den>
                      </m:f>
                      <m:r>
                        <a:rPr lang="en-US" altLang="zh-CN" b="0" i="1" smtClean="0">
                          <a:solidFill>
                            <a:prstClr val="black"/>
                          </a:solidFill>
                          <a:latin typeface="Cambria Math" panose="02040503050406030204" pitchFamily="18" charset="0"/>
                          <a:ea typeface="微软雅黑" panose="020B0503020204020204" pitchFamily="34" charset="-122"/>
                          <a:sym typeface="+mn-ea"/>
                        </a:rPr>
                        <m:t>=</m:t>
                      </m:r>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𝜔</m:t>
                              </m:r>
                            </m:e>
                            <m:sup>
                              <m:r>
                                <m:rPr>
                                  <m:sty m:val="p"/>
                                </m:rPr>
                                <a:rPr lang="en-US" altLang="zh-CN" i="1">
                                  <a:latin typeface="Cambria Math" panose="020405030504060302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solidFill>
                                <a:prstClr val="black"/>
                              </a:solidFill>
                              <a:latin typeface="Cambria Math" panose="02040503050406030204" pitchFamily="18" charset="0"/>
                              <a:ea typeface="微软雅黑" panose="020B0503020204020204" pitchFamily="34" charset="-122"/>
                              <a:sym typeface="+mn-ea"/>
                            </a:rPr>
                            <m:t>|</m:t>
                          </m:r>
                        </m:num>
                        <m:den>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den>
                      </m:f>
                      <m:r>
                        <a:rPr lang="en-US" altLang="zh-CN" b="0" i="1" smtClean="0">
                          <a:solidFill>
                            <a:prstClr val="black"/>
                          </a:solidFill>
                          <a:latin typeface="Cambria Math" panose="02040503050406030204" pitchFamily="18" charset="0"/>
                          <a:ea typeface="微软雅黑" panose="020B0503020204020204" pitchFamily="34" charset="-122"/>
                          <a:sym typeface="+mn-ea"/>
                        </a:rPr>
                        <m:t>     </m:t>
                      </m:r>
                      <m:r>
                        <a:rPr lang="en-US" altLang="zh-CN" b="0" i="1" smtClean="0">
                          <a:solidFill>
                            <a:prstClr val="black"/>
                          </a:solidFill>
                          <a:latin typeface="Cambria Math" panose="02040503050406030204" pitchFamily="18" charset="0"/>
                          <a:ea typeface="微软雅黑" panose="020B0503020204020204" pitchFamily="34" charset="-122"/>
                          <a:sym typeface="+mn-ea"/>
                        </a:rPr>
                        <m:t>𝑖</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1</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2</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𝑚</m:t>
                      </m:r>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5921371" y="1304641"/>
                <a:ext cx="4209166" cy="700576"/>
              </a:xfrm>
              <a:prstGeom prst="rect">
                <a:avLst/>
              </a:prstGeom>
              <a:blipFill rotWithShape="1">
                <a:blip r:embed="rId22"/>
                <a:stretch>
                  <a:fillRect l="-15" t="-50" r="9"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2" name="文本框 161"/>
              <p:cNvSpPr txBox="1"/>
              <p:nvPr/>
            </p:nvSpPr>
            <p:spPr>
              <a:xfrm>
                <a:off x="1131513" y="1961271"/>
                <a:ext cx="4618700" cy="592663"/>
              </a:xfrm>
              <a:prstGeom prst="rect">
                <a:avLst/>
              </a:prstGeom>
              <a:noFill/>
            </p:spPr>
            <p:txBody>
              <a:bodyPr wrap="none" rtlCol="0">
                <a:spAutoFit/>
              </a:bodyPr>
              <a:lstStyle/>
              <a:p>
                <a:r>
                  <a:rPr lang="zh-CN" altLang="en-US" dirty="0" smtClean="0">
                    <a:solidFill>
                      <a:prstClr val="black"/>
                    </a:solidFill>
                    <a:ea typeface="微软雅黑" panose="020B0503020204020204" pitchFamily="34" charset="-122"/>
                    <a:sym typeface="+mn-ea"/>
                  </a:rPr>
                  <a:t>距离：</a:t>
                </a:r>
                <a14:m>
                  <m:oMath xmlns:m="http://schemas.openxmlformats.org/officeDocument/2006/math">
                    <m:func>
                      <m:funcPr>
                        <m:ctrlPr>
                          <a:rPr lang="en-US" altLang="zh-CN" i="1" smtClean="0">
                            <a:solidFill>
                              <a:prstClr val="black"/>
                            </a:solidFill>
                            <a:latin typeface="Cambria Math" panose="02040503050406030204" pitchFamily="18" charset="0"/>
                            <a:ea typeface="微软雅黑" panose="020B0503020204020204" pitchFamily="34" charset="-122"/>
                            <a:sym typeface="+mn-ea"/>
                          </a:rPr>
                        </m:ctrlPr>
                      </m:funcPr>
                      <m:fName>
                        <m:limLow>
                          <m:limLowPr>
                            <m:ctrlPr>
                              <a:rPr lang="en-US" altLang="zh-CN" i="1" smtClean="0">
                                <a:solidFill>
                                  <a:prstClr val="black"/>
                                </a:solidFill>
                                <a:latin typeface="Cambria Math" panose="02040503050406030204" pitchFamily="18" charset="0"/>
                                <a:ea typeface="微软雅黑" panose="020B0503020204020204" pitchFamily="34" charset="-122"/>
                                <a:sym typeface="+mn-ea"/>
                              </a:rPr>
                            </m:ctrlPr>
                          </m:limLowPr>
                          <m:e>
                            <m:r>
                              <m:rPr>
                                <m:sty m:val="p"/>
                              </m:rPr>
                              <a:rPr lang="en-US" altLang="zh-CN" i="0" smtClean="0">
                                <a:solidFill>
                                  <a:prstClr val="black"/>
                                </a:solidFill>
                                <a:latin typeface="Cambria Math" panose="02040503050406030204" pitchFamily="18" charset="0"/>
                                <a:ea typeface="微软雅黑" panose="020B0503020204020204" pitchFamily="34" charset="-122"/>
                                <a:sym typeface="+mn-ea"/>
                              </a:rPr>
                              <m:t>min</m:t>
                            </m:r>
                          </m:e>
                          <m:lim>
                            <m:sSub>
                              <m:sSubPr>
                                <m:ctrlPr>
                                  <a:rPr lang="en-US" altLang="zh-CN" i="1" smtClean="0">
                                    <a:solidFill>
                                      <a:prstClr val="black"/>
                                    </a:solidFill>
                                    <a:latin typeface="Cambria Math" panose="02040503050406030204" pitchFamily="18" charset="0"/>
                                    <a:ea typeface="微软雅黑" panose="020B0503020204020204" pitchFamily="34" charset="-122"/>
                                    <a:sym typeface="+mn-ea"/>
                                  </a:rPr>
                                </m:ctrlPr>
                              </m:sSubPr>
                              <m:e>
                                <m:r>
                                  <a:rPr lang="en-US" altLang="zh-CN" b="0" i="1" smtClean="0">
                                    <a:solidFill>
                                      <a:prstClr val="black"/>
                                    </a:solidFill>
                                    <a:latin typeface="Cambria Math" panose="02040503050406030204" pitchFamily="18" charset="0"/>
                                    <a:ea typeface="微软雅黑" panose="020B0503020204020204" pitchFamily="34" charset="-122"/>
                                    <a:sym typeface="+mn-ea"/>
                                  </a:rPr>
                                  <m:t>𝑥</m:t>
                                </m:r>
                              </m:e>
                              <m:sub>
                                <m:r>
                                  <a:rPr lang="en-US" altLang="zh-CN" b="0" i="1" smtClean="0">
                                    <a:solidFill>
                                      <a:prstClr val="black"/>
                                    </a:solidFill>
                                    <a:latin typeface="Cambria Math" panose="02040503050406030204" pitchFamily="18" charset="0"/>
                                    <a:ea typeface="微软雅黑" panose="020B0503020204020204" pitchFamily="34" charset="-122"/>
                                    <a:sym typeface="+mn-ea"/>
                                  </a:rPr>
                                  <m:t>𝑖</m:t>
                                </m:r>
                              </m:sub>
                            </m:sSub>
                          </m:lim>
                        </m:limLow>
                      </m:fName>
                      <m:e>
                        <m:r>
                          <a:rPr lang="zh-CN" altLang="en-US" i="1">
                            <a:solidFill>
                              <a:prstClr val="black"/>
                            </a:solidFill>
                            <a:latin typeface="Cambria Math" panose="02040503050406030204" pitchFamily="18" charset="0"/>
                            <a:ea typeface="微软雅黑" panose="020B0503020204020204" pitchFamily="34" charset="-122"/>
                            <a:sym typeface="+mn-ea"/>
                          </a:rPr>
                          <m:t>𝛾</m:t>
                        </m:r>
                      </m:e>
                    </m:func>
                    <m:r>
                      <a:rPr lang="en-US" altLang="zh-CN" i="1">
                        <a:solidFill>
                          <a:prstClr val="black"/>
                        </a:solidFill>
                        <a:latin typeface="Cambria Math" panose="02040503050406030204" pitchFamily="18" charset="0"/>
                        <a:ea typeface="微软雅黑" panose="020B0503020204020204" pitchFamily="34" charset="-122"/>
                        <a:sym typeface="+mn-ea"/>
                      </a:rPr>
                      <m:t>=</m:t>
                    </m:r>
                    <m:func>
                      <m:funcPr>
                        <m:ctrlPr>
                          <a:rPr lang="en-US" altLang="zh-CN" i="1">
                            <a:solidFill>
                              <a:prstClr val="black"/>
                            </a:solidFill>
                            <a:latin typeface="Cambria Math" panose="02040503050406030204" pitchFamily="18" charset="0"/>
                            <a:ea typeface="微软雅黑" panose="020B0503020204020204" pitchFamily="34" charset="-122"/>
                            <a:sym typeface="+mn-ea"/>
                          </a:rPr>
                        </m:ctrlPr>
                      </m:funcPr>
                      <m:fName>
                        <m:limLow>
                          <m:limLowPr>
                            <m:ctrlPr>
                              <a:rPr lang="en-US" altLang="zh-CN" i="1">
                                <a:solidFill>
                                  <a:prstClr val="black"/>
                                </a:solidFill>
                                <a:latin typeface="Cambria Math" panose="02040503050406030204" pitchFamily="18" charset="0"/>
                                <a:ea typeface="微软雅黑" panose="020B0503020204020204" pitchFamily="34" charset="-122"/>
                                <a:sym typeface="+mn-ea"/>
                              </a:rPr>
                            </m:ctrlPr>
                          </m:limLowPr>
                          <m:e>
                            <m:r>
                              <m:rPr>
                                <m:sty m:val="p"/>
                              </m:rPr>
                              <a:rPr lang="en-US" altLang="zh-CN">
                                <a:solidFill>
                                  <a:prstClr val="black"/>
                                </a:solidFill>
                                <a:latin typeface="Cambria Math" panose="02040503050406030204" pitchFamily="18" charset="0"/>
                                <a:ea typeface="微软雅黑" panose="020B0503020204020204" pitchFamily="34" charset="-122"/>
                                <a:sym typeface="+mn-ea"/>
                              </a:rPr>
                              <m:t>min</m:t>
                            </m:r>
                          </m:e>
                          <m:lim>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𝑥</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lim>
                        </m:limLow>
                      </m:fName>
                      <m:e>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𝜔</m:t>
                                </m:r>
                              </m:e>
                              <m:sup>
                                <m:r>
                                  <m:rPr>
                                    <m:sty m:val="p"/>
                                  </m:rPr>
                                  <a:rPr lang="en-US" altLang="zh-CN" i="1">
                                    <a:latin typeface="Cambria Math" panose="020405030504060302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solidFill>
                                  <a:prstClr val="black"/>
                                </a:solidFill>
                                <a:latin typeface="Cambria Math" panose="02040503050406030204" pitchFamily="18" charset="0"/>
                                <a:ea typeface="微软雅黑" panose="020B0503020204020204" pitchFamily="34" charset="-122"/>
                                <a:sym typeface="+mn-ea"/>
                              </a:rPr>
                              <m:t>|</m:t>
                            </m:r>
                          </m:num>
                          <m:den>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den>
                        </m:f>
                      </m:e>
                    </m:func>
                    <m:r>
                      <a:rPr lang="en-US" altLang="zh-CN" b="0" i="1" smtClean="0">
                        <a:solidFill>
                          <a:prstClr val="black"/>
                        </a:solidFill>
                        <a:latin typeface="Cambria Math" panose="02040503050406030204" pitchFamily="18" charset="0"/>
                        <a:ea typeface="微软雅黑" panose="020B0503020204020204" pitchFamily="34" charset="-122"/>
                        <a:sym typeface="+mn-ea"/>
                      </a:rPr>
                      <m:t>     </m:t>
                    </m:r>
                    <m:r>
                      <a:rPr lang="en-US" altLang="zh-CN" b="0" i="1" smtClean="0">
                        <a:solidFill>
                          <a:prstClr val="black"/>
                        </a:solidFill>
                        <a:latin typeface="Cambria Math" panose="02040503050406030204" pitchFamily="18" charset="0"/>
                        <a:ea typeface="微软雅黑" panose="020B0503020204020204" pitchFamily="34" charset="-122"/>
                        <a:sym typeface="+mn-ea"/>
                      </a:rPr>
                      <m:t>𝑖</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1</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2</m:t>
                    </m:r>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en-US" altLang="zh-CN" b="0" i="1" smtClean="0">
                        <a:solidFill>
                          <a:prstClr val="black"/>
                        </a:solidFill>
                        <a:latin typeface="Cambria Math" panose="02040503050406030204" pitchFamily="18" charset="0"/>
                        <a:ea typeface="微软雅黑" panose="020B0503020204020204" pitchFamily="34" charset="-122"/>
                        <a:sym typeface="+mn-ea"/>
                      </a:rPr>
                      <m:t>𝑚</m:t>
                    </m:r>
                  </m:oMath>
                </a14:m>
                <a:endParaRPr lang="zh-CN" altLang="en-US" dirty="0"/>
              </a:p>
            </p:txBody>
          </p:sp>
        </mc:Choice>
        <mc:Fallback>
          <p:sp>
            <p:nvSpPr>
              <p:cNvPr id="162" name="文本框 161"/>
              <p:cNvSpPr txBox="1">
                <a:spLocks noRot="1" noChangeAspect="1" noMove="1" noResize="1" noEditPoints="1" noAdjustHandles="1" noChangeArrowheads="1" noChangeShapeType="1" noTextEdit="1"/>
              </p:cNvSpPr>
              <p:nvPr/>
            </p:nvSpPr>
            <p:spPr>
              <a:xfrm>
                <a:off x="1131513" y="1961271"/>
                <a:ext cx="4618700" cy="592663"/>
              </a:xfrm>
              <a:prstGeom prst="rect">
                <a:avLst/>
              </a:prstGeom>
              <a:blipFill rotWithShape="1">
                <a:blip r:embed="rId23"/>
                <a:stretch>
                  <a:fillRect l="-13" t="-66" r="6" b="1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11158" y="2634561"/>
                <a:ext cx="8326447" cy="111799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max</m:t>
                                      </m:r>
                                    </m:e>
                                    <m:lim>
                                      <m:r>
                                        <a:rPr lang="zh-CN" altLang="en-US" i="1" smtClean="0">
                                          <a:latin typeface="Cambria Math" panose="02040503050406030204" pitchFamily="18" charset="0"/>
                                        </a:rPr>
                                        <m:t>𝜔</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lim>
                                  </m:limLow>
                                </m:fName>
                                <m:e>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lim>
                                      </m:limLow>
                                    </m:fName>
                                    <m:e>
                                      <m:r>
                                        <a:rPr lang="zh-CN" altLang="en-US" i="1">
                                          <a:solidFill>
                                            <a:prstClr val="black"/>
                                          </a:solidFill>
                                          <a:latin typeface="Cambria Math" panose="02040503050406030204" pitchFamily="18" charset="0"/>
                                          <a:ea typeface="微软雅黑" panose="020B0503020204020204" pitchFamily="34" charset="-122"/>
                                          <a:sym typeface="+mn-ea"/>
                                        </a:rPr>
                                        <m:t>𝛾</m:t>
                                      </m:r>
                                    </m:e>
                                  </m:func>
                                  <m:r>
                                    <a:rPr lang="en-US" altLang="zh-CN" b="0" i="1" smtClean="0">
                                      <a:latin typeface="Cambria Math" panose="02040503050406030204" pitchFamily="18" charset="0"/>
                                    </a:rPr>
                                    <m:t>=</m:t>
                                  </m:r>
                                </m:e>
                              </m:func>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𝜔</m:t>
                                      </m:r>
                                      <m:r>
                                        <a:rPr lang="en-US" altLang="zh-CN" i="1">
                                          <a:latin typeface="Cambria Math" panose="02040503050406030204" pitchFamily="18" charset="0"/>
                                        </a:rPr>
                                        <m:t>,</m:t>
                                      </m:r>
                                      <m:r>
                                        <a:rPr lang="en-US" altLang="zh-CN" i="1">
                                          <a:latin typeface="Cambria Math" panose="02040503050406030204" pitchFamily="18" charset="0"/>
                                        </a:rPr>
                                        <m:t>𝑏</m:t>
                                      </m:r>
                                    </m:lim>
                                  </m:limLow>
                                </m:fName>
                                <m:e>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lim>
                                      </m:limLow>
                                    </m:fName>
                                    <m:e>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en-US" altLang="zh-CN" b="0" i="1" smtClean="0">
                                              <a:solidFill>
                                                <a:prstClr val="black"/>
                                              </a:solidFill>
                                              <a:latin typeface="Cambria Math" panose="02040503050406030204" pitchFamily="18" charset="0"/>
                                              <a:ea typeface="微软雅黑" panose="020B0503020204020204" pitchFamily="34" charset="-122"/>
                                              <a:sym typeface="+mn-ea"/>
                                            </a:rPr>
                                            <m:t>1</m:t>
                                          </m:r>
                                        </m:num>
                                        <m:den>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den>
                                      </m:f>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𝜔</m:t>
                                          </m:r>
                                        </m:e>
                                        <m:sup>
                                          <m:r>
                                            <m:rPr>
                                              <m:sty m:val="p"/>
                                            </m:rPr>
                                            <a:rPr lang="en-US" altLang="zh-CN" i="1">
                                              <a:latin typeface="Cambria Math" panose="020405030504060302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solidFill>
                                            <a:prstClr val="black"/>
                                          </a:solidFill>
                                          <a:latin typeface="Cambria Math" panose="02040503050406030204" pitchFamily="18" charset="0"/>
                                          <a:ea typeface="微软雅黑" panose="020B0503020204020204" pitchFamily="34" charset="-122"/>
                                          <a:sym typeface="+mn-ea"/>
                                        </a:rPr>
                                        <m:t>|</m:t>
                                      </m:r>
                                    </m:e>
                                  </m:func>
                                  <m:r>
                                    <a:rPr lang="en-US" altLang="zh-CN" i="1">
                                      <a:latin typeface="Cambria Math" panose="02040503050406030204" pitchFamily="18" charset="0"/>
                                    </a:rPr>
                                    <m:t>=</m:t>
                                  </m:r>
                                </m:e>
                              </m:func>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max</m:t>
                                      </m:r>
                                    </m:e>
                                    <m:lim>
                                      <m:r>
                                        <a:rPr lang="zh-CN" altLang="en-US" i="1">
                                          <a:latin typeface="Cambria Math" panose="02040503050406030204" pitchFamily="18" charset="0"/>
                                        </a:rPr>
                                        <m:t>𝜔</m:t>
                                      </m:r>
                                      <m:r>
                                        <a:rPr lang="en-US" altLang="zh-CN" i="1">
                                          <a:latin typeface="Cambria Math" panose="02040503050406030204" pitchFamily="18" charset="0"/>
                                        </a:rPr>
                                        <m:t>,</m:t>
                                      </m:r>
                                      <m:r>
                                        <a:rPr lang="en-US" altLang="zh-CN" i="1">
                                          <a:latin typeface="Cambria Math" panose="02040503050406030204" pitchFamily="18" charset="0"/>
                                        </a:rPr>
                                        <m:t>𝑏</m:t>
                                      </m:r>
                                    </m:lim>
                                  </m:limLow>
                                </m:fName>
                                <m:e>
                                  <m:func>
                                    <m:funcPr>
                                      <m:ctrlPr>
                                        <a:rPr lang="en-US" altLang="zh-CN" i="1">
                                          <a:latin typeface="Cambria Math" panose="02040503050406030204" pitchFamily="18" charset="0"/>
                                        </a:rPr>
                                      </m:ctrlPr>
                                    </m:funcPr>
                                    <m:fName>
                                      <m:f>
                                        <m:fPr>
                                          <m:ctrlPr>
                                            <a:rPr lang="en-US" altLang="zh-CN" i="1">
                                              <a:solidFill>
                                                <a:prstClr val="black"/>
                                              </a:solidFill>
                                              <a:latin typeface="Cambria Math" panose="02040503050406030204" pitchFamily="18" charset="0"/>
                                              <a:ea typeface="微软雅黑" panose="020B0503020204020204" pitchFamily="34" charset="-122"/>
                                              <a:sym typeface="+mn-ea"/>
                                            </a:rPr>
                                          </m:ctrlPr>
                                        </m:fPr>
                                        <m:num>
                                          <m:r>
                                            <a:rPr lang="en-US" altLang="zh-CN" i="1">
                                              <a:solidFill>
                                                <a:prstClr val="black"/>
                                              </a:solidFill>
                                              <a:latin typeface="Cambria Math" panose="02040503050406030204" pitchFamily="18" charset="0"/>
                                              <a:ea typeface="微软雅黑" panose="020B0503020204020204" pitchFamily="34" charset="-122"/>
                                              <a:sym typeface="+mn-ea"/>
                                            </a:rPr>
                                            <m:t>1</m:t>
                                          </m:r>
                                        </m:num>
                                        <m:den>
                                          <m:r>
                                            <a:rPr lang="en-US" altLang="zh-CN" i="1">
                                              <a:solidFill>
                                                <a:prstClr val="black"/>
                                              </a:solidFill>
                                              <a:latin typeface="Cambria Math" panose="02040503050406030204" pitchFamily="18" charset="0"/>
                                              <a:ea typeface="微软雅黑" panose="020B0503020204020204" pitchFamily="34" charset="-122"/>
                                              <a:sym typeface="+mn-ea"/>
                                            </a:rPr>
                                            <m:t>||</m:t>
                                          </m:r>
                                          <m:r>
                                            <a:rPr lang="zh-CN" altLang="en-US" i="1">
                                              <a:solidFill>
                                                <a:prstClr val="black"/>
                                              </a:solidFill>
                                              <a:latin typeface="Cambria Math" panose="02040503050406030204" pitchFamily="18" charset="0"/>
                                              <a:ea typeface="微软雅黑" panose="020B0503020204020204" pitchFamily="34" charset="-122"/>
                                              <a:sym typeface="+mn-ea"/>
                                            </a:rPr>
                                            <m:t>𝜔</m:t>
                                          </m:r>
                                          <m:r>
                                            <a:rPr lang="en-US" altLang="zh-CN" i="1">
                                              <a:solidFill>
                                                <a:prstClr val="black"/>
                                              </a:solidFill>
                                              <a:latin typeface="Cambria Math" panose="02040503050406030204" pitchFamily="18" charset="0"/>
                                              <a:ea typeface="微软雅黑" panose="020B0503020204020204" pitchFamily="34" charset="-122"/>
                                              <a:sym typeface="+mn-ea"/>
                                            </a:rPr>
                                            <m:t>||</m:t>
                                          </m:r>
                                        </m:den>
                                      </m:f>
                                    </m:fName>
                                    <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min</m:t>
                                          </m:r>
                                        </m:e>
                                        <m:lim>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lim>
                                      </m:limLow>
                                      <m:r>
                                        <a:rPr lang="en-US" altLang="zh-CN" i="1">
                                          <a:solidFill>
                                            <a:prstClr val="black"/>
                                          </a:solidFill>
                                          <a:latin typeface="Cambria Math" panose="02040503050406030204" pitchFamily="18" charset="0"/>
                                          <a:ea typeface="微软雅黑" panose="020B0503020204020204" pitchFamily="34" charset="-122"/>
                                          <a:sym typeface="+mn-ea"/>
                                        </a:rPr>
                                        <m:t>|</m:t>
                                      </m:r>
                                      <m:sSup>
                                        <m:sSupPr>
                                          <m:ctrlPr>
                                            <a:rPr lang="en-US" altLang="zh-CN" i="1">
                                              <a:latin typeface="Cambria Math" panose="02040503050406030204" pitchFamily="18" charset="0"/>
                                            </a:rPr>
                                          </m:ctrlPr>
                                        </m:sSupPr>
                                        <m:e>
                                          <m:r>
                                            <a:rPr lang="zh-CN" altLang="en-US" i="1">
                                              <a:latin typeface="Cambria Math" panose="02040503050406030204" pitchFamily="18" charset="0"/>
                                            </a:rPr>
                                            <m:t>𝜔</m:t>
                                          </m:r>
                                        </m:e>
                                        <m:sup>
                                          <m:r>
                                            <m:rPr>
                                              <m:sty m:val="p"/>
                                            </m:rPr>
                                            <a:rPr lang="en-US" altLang="zh-CN" i="1">
                                              <a:latin typeface="Cambria Math" panose="02040503050406030204" pitchFamily="18" charset="0"/>
                                            </a:rPr>
                                            <m:t>T</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solidFill>
                                            <a:prstClr val="black"/>
                                          </a:solidFill>
                                          <a:latin typeface="Cambria Math" panose="02040503050406030204" pitchFamily="18" charset="0"/>
                                          <a:ea typeface="微软雅黑" panose="020B0503020204020204" pitchFamily="34" charset="-122"/>
                                          <a:sym typeface="+mn-ea"/>
                                        </a:rPr>
                                        <m:t>|</m:t>
                                      </m:r>
                                    </m:e>
                                  </m:func>
                                </m:e>
                              </m:func>
                              <m:r>
                                <a:rPr lang="en-US" altLang="zh-CN" b="0" i="1" smtClean="0">
                                  <a:latin typeface="Cambria Math" panose="02040503050406030204" pitchFamily="18" charset="0"/>
                                </a:rPr>
                                <m:t>     </m:t>
                              </m:r>
                              <m:r>
                                <a:rPr lang="en-US" altLang="zh-CN" i="1">
                                  <a:solidFill>
                                    <a:prstClr val="black"/>
                                  </a:solidFill>
                                  <a:latin typeface="Cambria Math" panose="02040503050406030204" pitchFamily="18" charset="0"/>
                                  <a:ea typeface="微软雅黑" panose="020B0503020204020204" pitchFamily="34" charset="-122"/>
                                  <a:sym typeface="+mn-ea"/>
                                </a:rPr>
                                <m:t>𝑖</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1</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2</m:t>
                              </m:r>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𝑚</m:t>
                              </m:r>
                            </m:e>
                            <m:e>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e>
                              </m:d>
                              <m:r>
                                <a:rPr lang="en-US" altLang="zh-CN" i="1">
                                  <a:solidFill>
                                    <a:prstClr val="black"/>
                                  </a:solidFill>
                                  <a:latin typeface="Cambria Math" panose="02040503050406030204" pitchFamily="18" charset="0"/>
                                  <a:ea typeface="Cambria Math" panose="02040503050406030204" pitchFamily="18" charset="0"/>
                                  <a:sym typeface="+mn-ea"/>
                                </a:rPr>
                                <m:t>&gt;</m:t>
                              </m:r>
                              <m:r>
                                <a:rPr lang="en-US" altLang="zh-CN" i="1">
                                  <a:solidFill>
                                    <a:prstClr val="black"/>
                                  </a:solidFill>
                                  <a:latin typeface="Cambria Math" panose="02040503050406030204" pitchFamily="18" charset="0"/>
                                  <a:ea typeface="Cambria Math" panose="02040503050406030204" pitchFamily="18" charset="0"/>
                                  <a:sym typeface="+mn-ea"/>
                                </a:rPr>
                                <m:t>0</m:t>
                              </m:r>
                              <m:r>
                                <a:rPr lang="en-US" altLang="zh-CN" i="1">
                                  <a:solidFill>
                                    <a:prstClr val="black"/>
                                  </a:solidFill>
                                  <a:latin typeface="Cambria Math" panose="02040503050406030204" pitchFamily="18" charset="0"/>
                                  <a:ea typeface="Cambria Math" panose="02040503050406030204" pitchFamily="18" charset="0"/>
                                  <a:sym typeface="+mn-ea"/>
                                </a:rPr>
                                <m:t>,  </m:t>
                              </m:r>
                              <m:r>
                                <a:rPr lang="en-US" altLang="zh-CN" i="1">
                                  <a:solidFill>
                                    <a:prstClr val="black"/>
                                  </a:solidFill>
                                  <a:latin typeface="Cambria Math" panose="02040503050406030204" pitchFamily="18" charset="0"/>
                                  <a:ea typeface="Cambria Math" panose="02040503050406030204" pitchFamily="18" charset="0"/>
                                  <a:sym typeface="+mn-ea"/>
                                </a:rPr>
                                <m:t>𝑖</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1</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2</m:t>
                              </m:r>
                              <m:r>
                                <a:rPr lang="en-US" altLang="zh-CN" i="1">
                                  <a:solidFill>
                                    <a:prstClr val="black"/>
                                  </a:solidFill>
                                  <a:latin typeface="Cambria Math" panose="02040503050406030204" pitchFamily="18" charset="0"/>
                                  <a:ea typeface="Cambria Math" panose="02040503050406030204" pitchFamily="18" charset="0"/>
                                  <a:sym typeface="+mn-ea"/>
                                </a:rPr>
                                <m:t>,…,</m:t>
                              </m:r>
                              <m:r>
                                <a:rPr lang="en-US" altLang="zh-CN" i="1">
                                  <a:solidFill>
                                    <a:prstClr val="black"/>
                                  </a:solidFill>
                                  <a:latin typeface="Cambria Math" panose="02040503050406030204" pitchFamily="18" charset="0"/>
                                  <a:ea typeface="Cambria Math" panose="02040503050406030204" pitchFamily="18" charset="0"/>
                                  <a:sym typeface="+mn-ea"/>
                                </a:rPr>
                                <m:t>𝑚</m:t>
                              </m:r>
                              <m:r>
                                <a:rPr lang="en-US" altLang="zh-CN" b="0" i="1" smtClean="0">
                                  <a:solidFill>
                                    <a:prstClr val="black"/>
                                  </a:solidFill>
                                  <a:latin typeface="Cambria Math" panose="02040503050406030204" pitchFamily="18" charset="0"/>
                                  <a:ea typeface="Cambria Math" panose="02040503050406030204" pitchFamily="18" charset="0"/>
                                  <a:sym typeface="+mn-ea"/>
                                </a:rPr>
                                <m:t>    ⇒     ∃</m:t>
                              </m:r>
                              <m:r>
                                <a:rPr lang="zh-CN" altLang="en-US" b="0" i="1" smtClean="0">
                                  <a:solidFill>
                                    <a:prstClr val="black"/>
                                  </a:solidFill>
                                  <a:latin typeface="Cambria Math" panose="02040503050406030204" pitchFamily="18" charset="0"/>
                                  <a:ea typeface="Cambria Math" panose="02040503050406030204" pitchFamily="18" charset="0"/>
                                  <a:sym typeface="+mn-ea"/>
                                </a:rPr>
                                <m:t>𝜂</m:t>
                              </m:r>
                              <m:r>
                                <a:rPr lang="en-US" altLang="zh-CN" b="0" i="1" smtClean="0">
                                  <a:solidFill>
                                    <a:prstClr val="black"/>
                                  </a:solidFill>
                                  <a:latin typeface="Cambria Math" panose="02040503050406030204" pitchFamily="18" charset="0"/>
                                  <a:ea typeface="Cambria Math" panose="02040503050406030204" pitchFamily="18" charset="0"/>
                                  <a:sym typeface="+mn-ea"/>
                                </a:rPr>
                                <m:t>&gt;</m:t>
                              </m:r>
                              <m:r>
                                <a:rPr lang="en-US" altLang="zh-CN" b="0" i="1" smtClean="0">
                                  <a:solidFill>
                                    <a:prstClr val="black"/>
                                  </a:solidFill>
                                  <a:latin typeface="Cambria Math" panose="02040503050406030204" pitchFamily="18" charset="0"/>
                                  <a:ea typeface="Cambria Math" panose="02040503050406030204" pitchFamily="18" charset="0"/>
                                  <a:sym typeface="+mn-ea"/>
                                </a:rPr>
                                <m:t>0</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𝑠</m:t>
                              </m:r>
                              <m:r>
                                <a:rPr lang="en-US" altLang="zh-CN" b="0" i="1" smtClean="0">
                                  <a:solidFill>
                                    <a:prstClr val="black"/>
                                  </a:solidFill>
                                  <a:latin typeface="Cambria Math" panose="02040503050406030204" pitchFamily="18" charset="0"/>
                                  <a:ea typeface="Cambria Math" panose="02040503050406030204" pitchFamily="18" charset="0"/>
                                  <a:sym typeface="+mn-ea"/>
                                </a:rPr>
                                <m:t>.</m:t>
                              </m:r>
                              <m:r>
                                <a:rPr lang="en-US" altLang="zh-CN" b="0" i="1" smtClean="0">
                                  <a:solidFill>
                                    <a:prstClr val="black"/>
                                  </a:solidFill>
                                  <a:latin typeface="Cambria Math" panose="02040503050406030204" pitchFamily="18" charset="0"/>
                                  <a:ea typeface="Cambria Math" panose="02040503050406030204" pitchFamily="18" charset="0"/>
                                  <a:sym typeface="+mn-ea"/>
                                </a:rPr>
                                <m:t>𝑡</m:t>
                              </m:r>
                              <m:r>
                                <a:rPr lang="en-US" altLang="zh-CN" b="0" i="1" smtClean="0">
                                  <a:solidFill>
                                    <a:prstClr val="black"/>
                                  </a:solidFill>
                                  <a:latin typeface="Cambria Math" panose="02040503050406030204" pitchFamily="18" charset="0"/>
                                  <a:ea typeface="Cambria Math" panose="02040503050406030204" pitchFamily="18" charset="0"/>
                                  <a:sym typeface="+mn-ea"/>
                                </a:rPr>
                                <m:t>.</m:t>
                              </m:r>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i="1">
                                      <a:solidFill>
                                        <a:prstClr val="black"/>
                                      </a:solidFill>
                                      <a:latin typeface="Cambria Math" panose="02040503050406030204" pitchFamily="18" charset="0"/>
                                      <a:ea typeface="微软雅黑" panose="020B0503020204020204" pitchFamily="34" charset="-122"/>
                                      <a:sym typeface="+mn-ea"/>
                                    </a:rPr>
                                    <m:t>𝑦</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d>
                                <m:dPr>
                                  <m:ctrlPr>
                                    <a:rPr lang="en-US" altLang="zh-CN" i="1">
                                      <a:solidFill>
                                        <a:prstClr val="black"/>
                                      </a:solidFill>
                                      <a:latin typeface="Cambria Math" panose="02040503050406030204" pitchFamily="18" charset="0"/>
                                      <a:ea typeface="微软雅黑" panose="020B0503020204020204" pitchFamily="34" charset="-122"/>
                                      <a:sym typeface="+mn-ea"/>
                                    </a:rPr>
                                  </m:ctrlPr>
                                </m:dPr>
                                <m:e>
                                  <m:sSup>
                                    <m:sSupPr>
                                      <m:ctrlPr>
                                        <a:rPr lang="en-US" altLang="zh-CN" i="1">
                                          <a:solidFill>
                                            <a:prstClr val="black"/>
                                          </a:solidFill>
                                          <a:latin typeface="Cambria Math" panose="02040503050406030204" pitchFamily="18" charset="0"/>
                                          <a:ea typeface="微软雅黑" panose="020B0503020204020204" pitchFamily="34" charset="-122"/>
                                          <a:sym typeface="+mn-ea"/>
                                        </a:rPr>
                                      </m:ctrlPr>
                                    </m:sSupPr>
                                    <m:e>
                                      <m:r>
                                        <a:rPr lang="zh-CN" altLang="en-US" b="1" i="1">
                                          <a:solidFill>
                                            <a:prstClr val="black"/>
                                          </a:solidFill>
                                          <a:latin typeface="Cambria Math" panose="02040503050406030204" pitchFamily="18" charset="0"/>
                                          <a:ea typeface="微软雅黑" panose="020B0503020204020204" pitchFamily="34" charset="-122"/>
                                          <a:sym typeface="+mn-ea"/>
                                        </a:rPr>
                                        <m:t>𝝎</m:t>
                                      </m:r>
                                    </m:e>
                                    <m:sup>
                                      <m:r>
                                        <a:rPr lang="en-US" altLang="zh-CN" i="1">
                                          <a:solidFill>
                                            <a:prstClr val="black"/>
                                          </a:solidFill>
                                          <a:latin typeface="Cambria Math" panose="02040503050406030204" pitchFamily="18" charset="0"/>
                                          <a:ea typeface="微软雅黑" panose="020B0503020204020204" pitchFamily="34" charset="-122"/>
                                          <a:sym typeface="+mn-ea"/>
                                        </a:rPr>
                                        <m:t>𝑇</m:t>
                                      </m:r>
                                    </m:sup>
                                  </m:sSup>
                                  <m:sSub>
                                    <m:sSubPr>
                                      <m:ctrlPr>
                                        <a:rPr lang="en-US" altLang="zh-CN" i="1">
                                          <a:solidFill>
                                            <a:prstClr val="black"/>
                                          </a:solidFill>
                                          <a:latin typeface="Cambria Math" panose="02040503050406030204" pitchFamily="18" charset="0"/>
                                          <a:ea typeface="微软雅黑" panose="020B0503020204020204" pitchFamily="34" charset="-122"/>
                                          <a:sym typeface="+mn-ea"/>
                                        </a:rPr>
                                      </m:ctrlPr>
                                    </m:sSubPr>
                                    <m:e>
                                      <m:r>
                                        <a:rPr lang="en-US" altLang="zh-CN" b="1" i="1">
                                          <a:solidFill>
                                            <a:prstClr val="black"/>
                                          </a:solidFill>
                                          <a:latin typeface="Cambria Math" panose="02040503050406030204" pitchFamily="18" charset="0"/>
                                          <a:ea typeface="微软雅黑" panose="020B0503020204020204" pitchFamily="34" charset="-122"/>
                                          <a:sym typeface="+mn-ea"/>
                                        </a:rPr>
                                        <m:t>𝒙</m:t>
                                      </m:r>
                                    </m:e>
                                    <m:sub>
                                      <m:r>
                                        <a:rPr lang="en-US" altLang="zh-CN" i="1">
                                          <a:solidFill>
                                            <a:prstClr val="black"/>
                                          </a:solidFill>
                                          <a:latin typeface="Cambria Math" panose="02040503050406030204" pitchFamily="18" charset="0"/>
                                          <a:ea typeface="微软雅黑" panose="020B0503020204020204" pitchFamily="34" charset="-122"/>
                                          <a:sym typeface="+mn-ea"/>
                                        </a:rPr>
                                        <m:t>𝑖</m:t>
                                      </m:r>
                                    </m:sub>
                                  </m:sSub>
                                  <m:r>
                                    <a:rPr lang="en-US" altLang="zh-CN" i="1">
                                      <a:solidFill>
                                        <a:prstClr val="black"/>
                                      </a:solidFill>
                                      <a:latin typeface="Cambria Math" panose="02040503050406030204" pitchFamily="18" charset="0"/>
                                      <a:ea typeface="微软雅黑" panose="020B0503020204020204" pitchFamily="34" charset="-122"/>
                                      <a:sym typeface="+mn-ea"/>
                                    </a:rPr>
                                    <m:t>+</m:t>
                                  </m:r>
                                  <m:r>
                                    <a:rPr lang="en-US" altLang="zh-CN" i="1">
                                      <a:solidFill>
                                        <a:prstClr val="black"/>
                                      </a:solidFill>
                                      <a:latin typeface="Cambria Math" panose="02040503050406030204" pitchFamily="18" charset="0"/>
                                      <a:ea typeface="微软雅黑" panose="020B0503020204020204" pitchFamily="34" charset="-122"/>
                                      <a:sym typeface="+mn-ea"/>
                                    </a:rPr>
                                    <m:t>𝑏</m:t>
                                  </m:r>
                                </m:e>
                              </m:d>
                              <m:r>
                                <a:rPr lang="en-US" altLang="zh-CN" b="0" i="1" smtClean="0">
                                  <a:solidFill>
                                    <a:prstClr val="black"/>
                                  </a:solidFill>
                                  <a:latin typeface="Cambria Math" panose="02040503050406030204" pitchFamily="18" charset="0"/>
                                  <a:ea typeface="微软雅黑" panose="020B0503020204020204" pitchFamily="34" charset="-122"/>
                                  <a:sym typeface="+mn-ea"/>
                                </a:rPr>
                                <m:t>=</m:t>
                              </m:r>
                              <m:r>
                                <a:rPr lang="zh-CN" altLang="en-US" i="1" smtClean="0">
                                  <a:solidFill>
                                    <a:prstClr val="black"/>
                                  </a:solidFill>
                                  <a:latin typeface="Cambria Math" panose="02040503050406030204" pitchFamily="18" charset="0"/>
                                  <a:ea typeface="Cambria Math" panose="02040503050406030204" pitchFamily="18" charset="0"/>
                                  <a:sym typeface="+mn-ea"/>
                                </a:rPr>
                                <m:t>𝜂</m:t>
                              </m:r>
                            </m:e>
                          </m:eqArr>
                        </m:e>
                      </m:d>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11158" y="2634561"/>
                <a:ext cx="8326447" cy="1117998"/>
              </a:xfrm>
              <a:prstGeom prst="rect">
                <a:avLst/>
              </a:prstGeom>
              <a:blipFill rotWithShape="1">
                <a:blip r:embed="rId24"/>
                <a:stretch>
                  <a:fillRect l="-4" t="-52" r="1" b="31"/>
                </a:stretch>
              </a:blipFill>
            </p:spPr>
            <p:txBody>
              <a:bodyPr/>
              <a:lstStyle/>
              <a:p>
                <a:r>
                  <a:rPr lang="zh-CN" altLang="en-US">
                    <a:noFill/>
                  </a:rPr>
                  <a:t> </a:t>
                </a:r>
              </a:p>
            </p:txBody>
          </p:sp>
        </mc:Fallback>
      </mc:AlternateContent>
      <p:sp>
        <p:nvSpPr>
          <p:cNvPr id="18" name="矩形 17"/>
          <p:cNvSpPr/>
          <p:nvPr/>
        </p:nvSpPr>
        <p:spPr>
          <a:xfrm>
            <a:off x="7671961" y="3337204"/>
            <a:ext cx="151370" cy="3674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5596352" y="2833161"/>
            <a:ext cx="1026870" cy="3674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PP_MARK_KEY" val="9a31d611-5d37-43ca-b5a8-5b147b350153"/>
  <p:tag name="COMMONDATA" val="eyJoZGlkIjoiMjU2ZDQxNzEzMmJlODI0MTk0MTVmZmJlZGIxZTk2MT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4728</Words>
  <Application>WPS 演示</Application>
  <PresentationFormat>宽屏</PresentationFormat>
  <Paragraphs>370</Paragraphs>
  <Slides>19</Slides>
  <Notes>0</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12</vt:i4>
      </vt:variant>
      <vt:variant>
        <vt:lpstr>幻灯片标题</vt:lpstr>
      </vt:variant>
      <vt:variant>
        <vt:i4>19</vt:i4>
      </vt:variant>
    </vt:vector>
  </HeadingPairs>
  <TitlesOfParts>
    <vt:vector size="52" baseType="lpstr">
      <vt:lpstr>Arial</vt:lpstr>
      <vt:lpstr>宋体</vt:lpstr>
      <vt:lpstr>Wingdings</vt:lpstr>
      <vt:lpstr>微软雅黑</vt:lpstr>
      <vt:lpstr>Times New Roman</vt:lpstr>
      <vt:lpstr>Wingdings</vt:lpstr>
      <vt:lpstr>等线</vt:lpstr>
      <vt:lpstr>等线</vt:lpstr>
      <vt:lpstr>Cambria Math</vt:lpstr>
      <vt:lpstr>Arial Unicode MS</vt:lpstr>
      <vt:lpstr>等线 Light</vt:lpstr>
      <vt:lpstr>Calibri</vt:lpstr>
      <vt:lpstr>Helvetica Neue</vt:lpstr>
      <vt:lpstr>Cambria Math</vt:lpstr>
      <vt:lpstr>Times</vt:lpstr>
      <vt:lpstr>Verdana</vt:lpstr>
      <vt:lpstr>幼圆</vt:lpstr>
      <vt:lpstr>-apple-system</vt:lpstr>
      <vt:lpstr>Segoe Print</vt:lpstr>
      <vt:lpstr>等线</vt:lpstr>
      <vt:lpstr>Office 主题​​</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Equation.Ribbit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袁颖</dc:creator>
  <cp:lastModifiedBy>冯建周</cp:lastModifiedBy>
  <cp:revision>399</cp:revision>
  <dcterms:created xsi:type="dcterms:W3CDTF">2020-07-22T07:30:00Z</dcterms:created>
  <dcterms:modified xsi:type="dcterms:W3CDTF">2023-05-11T01:34:11Z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F4BA368EF4634D7E830A8EDE5ABDC5BD_12</vt:lpwstr>
  </property>
  <property fmtid="{D5CDD505-2E9C-101B-9397-08002B2CF9AE}" pid="3" name="KSOProductBuildVer">
    <vt:lpwstr>2052-11.1.0.14036</vt:lpwstr>
  </property>
</Properties>
</file>